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 id="2147483672" r:id="rId3"/>
  </p:sldMasterIdLst>
  <p:notesMasterIdLst>
    <p:notesMasterId r:id="rId24"/>
  </p:notesMasterIdLst>
  <p:sldIdLst>
    <p:sldId id="27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E4083-FA81-42F4-9281-BF4BDA4995B2}" type="datetimeFigureOut">
              <a:rPr lang="zh-TW" altLang="en-US" smtClean="0"/>
              <a:t>2017/9/12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111F1-99AF-4BD8-8AEB-71499E81D230}" type="slidenum">
              <a:rPr lang="zh-TW" altLang="en-US" smtClean="0"/>
              <a:t>‹#›</a:t>
            </a:fld>
            <a:endParaRPr lang="zh-TW" altLang="en-US"/>
          </a:p>
        </p:txBody>
      </p:sp>
    </p:spTree>
    <p:extLst>
      <p:ext uri="{BB962C8B-B14F-4D97-AF65-F5344CB8AC3E}">
        <p14:creationId xmlns:p14="http://schemas.microsoft.com/office/powerpoint/2010/main" val="280400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AC31FE88-AFE6-4819-8B54-8D7DED1B2336}" type="slidenum">
              <a:rPr lang="en-US" altLang="zh-TW"/>
              <a:pPr/>
              <a:t>9</a:t>
            </a:fld>
            <a:endParaRPr lang="en-US" altLang="zh-TW"/>
          </a:p>
        </p:txBody>
      </p:sp>
      <p:sp>
        <p:nvSpPr>
          <p:cNvPr id="354307" name="Rectangle 2"/>
          <p:cNvSpPr>
            <a:spLocks noGrp="1" noRot="1" noChangeAspect="1" noChangeArrowheads="1" noTextEdit="1"/>
          </p:cNvSpPr>
          <p:nvPr>
            <p:ph type="sldImg"/>
          </p:nvPr>
        </p:nvSpPr>
        <p:spPr>
          <a:xfrm>
            <a:off x="1133475" y="674688"/>
            <a:ext cx="4605338" cy="3454400"/>
          </a:xfrm>
          <a:ln/>
        </p:spPr>
      </p:sp>
      <p:sp>
        <p:nvSpPr>
          <p:cNvPr id="354308" name="Rectangle 3"/>
          <p:cNvSpPr>
            <a:spLocks noGrp="1" noChangeArrowheads="1"/>
          </p:cNvSpPr>
          <p:nvPr>
            <p:ph type="body" idx="1"/>
          </p:nvPr>
        </p:nvSpPr>
        <p:spPr>
          <a:xfrm>
            <a:off x="896938" y="4351338"/>
            <a:ext cx="5073650" cy="4127500"/>
          </a:xfrm>
          <a:noFill/>
          <a:ln/>
        </p:spPr>
        <p:txBody>
          <a:bodyPr lIns="89736" tIns="44868" rIns="89736" bIns="44868"/>
          <a:lstStyle/>
          <a:p>
            <a:pPr eaLnBrk="1" hangingPunct="1"/>
            <a:r>
              <a:rPr lang="en-US" altLang="zh-TW" smtClean="0"/>
              <a:t>Just a brief note about trading exchanges. Transition to eBusiness and B2B e-marketplaces is natural evolution. Ultimately we see the world moving to e-Ecosytems in which businesses participate in many marketplaces and marketplaces are linked together extending the breadth and depth of e-business reach.</a:t>
            </a:r>
          </a:p>
          <a:p>
            <a:pPr eaLnBrk="1" hangingPunct="1"/>
            <a:r>
              <a:rPr lang="en-US" altLang="zh-TW" smtClean="0"/>
              <a:t>Trading exchanges are an extension of where the integration of enterprise applications are going. A trading exchange can be thought of a hosted facility for transactions between businesses participating in the exchange. </a:t>
            </a:r>
          </a:p>
          <a:p>
            <a:pPr eaLnBrk="1" hangingPunct="1"/>
            <a:r>
              <a:rPr lang="en-US" altLang="zh-TW" smtClean="0"/>
              <a:t>Here are a number of models that are possible with trading exchanges. Note that there are many more dimensions to the size, and nature of trading exchanges and so far each is somewhat different.</a:t>
            </a:r>
          </a:p>
          <a:p>
            <a:pPr eaLnBrk="1" hangingPunct="1"/>
            <a:r>
              <a:rPr lang="en-US" altLang="zh-TW" smtClean="0"/>
              <a:t>All of this does not mean that eSCM goes away. They are still deployed for the enterprise and the trading exchange is yet another source of transactions and information. Indeed, the principles of eSCM, managing the availability of product thru the chain and the associated costs including the businesses cash to cash cycle time, are still key to success. Only the medium in which business is conducted changes.</a:t>
            </a:r>
          </a:p>
        </p:txBody>
      </p:sp>
    </p:spTree>
    <p:extLst>
      <p:ext uri="{BB962C8B-B14F-4D97-AF65-F5344CB8AC3E}">
        <p14:creationId xmlns:p14="http://schemas.microsoft.com/office/powerpoint/2010/main" val="379960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E420A5C8-8453-46F9-8618-9B0EFC6E7B15}" type="slidenum">
              <a:rPr lang="en-US" altLang="zh-TW"/>
              <a:pPr/>
              <a:t>11</a:t>
            </a:fld>
            <a:endParaRPr lang="en-US" altLang="zh-TW"/>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xfrm>
            <a:off x="685800" y="4343400"/>
            <a:ext cx="5486400" cy="4114800"/>
          </a:xfrm>
          <a:noFill/>
          <a:ln/>
        </p:spPr>
        <p:txBody>
          <a:bodyPr/>
          <a:lstStyle/>
          <a:p>
            <a:pPr eaLnBrk="1" hangingPunct="1"/>
            <a:r>
              <a:rPr lang="zh-TW" altLang="en-US" smtClean="0"/>
              <a:t>電子產業的</a:t>
            </a:r>
            <a:r>
              <a:rPr lang="en-US" altLang="zh-TW" smtClean="0"/>
              <a:t>Business Model</a:t>
            </a:r>
            <a:r>
              <a:rPr lang="zh-TW" altLang="en-US" smtClean="0"/>
              <a:t>已開始改變</a:t>
            </a:r>
          </a:p>
          <a:p>
            <a:pPr eaLnBrk="1" hangingPunct="1"/>
            <a:r>
              <a:rPr lang="en-US" altLang="zh-TW" smtClean="0"/>
              <a:t>&lt;As Is&gt;</a:t>
            </a:r>
          </a:p>
          <a:p>
            <a:pPr eaLnBrk="1" hangingPunct="1"/>
            <a:r>
              <a:rPr lang="zh-TW" altLang="en-US" smtClean="0"/>
              <a:t>傳統從供應商和客戶端的業務資料都是用電話、傳真和</a:t>
            </a:r>
            <a:r>
              <a:rPr lang="en-US" altLang="zh-TW" smtClean="0"/>
              <a:t>Mail</a:t>
            </a:r>
            <a:r>
              <a:rPr lang="zh-TW" altLang="en-US" smtClean="0"/>
              <a:t>的方式人工處理，常會有</a:t>
            </a:r>
            <a:r>
              <a:rPr lang="en-US" altLang="zh-TW" smtClean="0"/>
              <a:t>fax</a:t>
            </a:r>
            <a:r>
              <a:rPr lang="zh-TW" altLang="en-US" smtClean="0"/>
              <a:t>不見、</a:t>
            </a:r>
            <a:r>
              <a:rPr lang="en-US" altLang="zh-TW" smtClean="0"/>
              <a:t>mail</a:t>
            </a:r>
            <a:r>
              <a:rPr lang="zh-TW" altLang="en-US" smtClean="0"/>
              <a:t>收不到等</a:t>
            </a:r>
            <a:r>
              <a:rPr lang="en-US" altLang="zh-TW" smtClean="0"/>
              <a:t>miss</a:t>
            </a:r>
            <a:r>
              <a:rPr lang="zh-TW" altLang="en-US" smtClean="0"/>
              <a:t>資訊的現象</a:t>
            </a:r>
          </a:p>
          <a:p>
            <a:pPr eaLnBrk="1" hangingPunct="1"/>
            <a:r>
              <a:rPr lang="en-US" altLang="zh-TW" smtClean="0"/>
              <a:t>&lt;</a:t>
            </a:r>
            <a:r>
              <a:rPr lang="zh-TW" altLang="en-US" smtClean="0"/>
              <a:t>未來進行式</a:t>
            </a:r>
            <a:r>
              <a:rPr lang="en-US" altLang="zh-TW" smtClean="0"/>
              <a:t>&gt;</a:t>
            </a:r>
          </a:p>
          <a:p>
            <a:pPr eaLnBrk="1" hangingPunct="1"/>
            <a:r>
              <a:rPr lang="zh-TW" altLang="en-US" smtClean="0"/>
              <a:t>所有資料都透過ｂ</a:t>
            </a:r>
            <a:r>
              <a:rPr lang="en-US" altLang="zh-TW" smtClean="0"/>
              <a:t>2</a:t>
            </a:r>
            <a:r>
              <a:rPr lang="zh-TW" altLang="en-US" smtClean="0"/>
              <a:t>ｂ機制，系統對系統自動處理，並用</a:t>
            </a:r>
            <a:r>
              <a:rPr lang="en-US" altLang="zh-TW" smtClean="0"/>
              <a:t>Alert</a:t>
            </a:r>
            <a:r>
              <a:rPr lang="zh-TW" altLang="en-US" smtClean="0"/>
              <a:t>機制提醒</a:t>
            </a:r>
          </a:p>
          <a:p>
            <a:pPr eaLnBrk="1" hangingPunct="1"/>
            <a:r>
              <a:rPr lang="zh-TW" altLang="en-US" smtClean="0"/>
              <a:t>可將傳統須</a:t>
            </a:r>
            <a:r>
              <a:rPr lang="en-US" altLang="zh-TW" smtClean="0"/>
              <a:t>1WEEK Confirm</a:t>
            </a:r>
            <a:r>
              <a:rPr lang="zh-TW" altLang="en-US" smtClean="0"/>
              <a:t>的時間縮短到</a:t>
            </a:r>
            <a:r>
              <a:rPr lang="en-US" altLang="zh-TW" smtClean="0"/>
              <a:t>4hr</a:t>
            </a:r>
            <a:r>
              <a:rPr lang="zh-TW" altLang="en-US" smtClean="0"/>
              <a:t>未來甚至</a:t>
            </a:r>
            <a:r>
              <a:rPr lang="en-US" altLang="zh-TW" smtClean="0"/>
              <a:t>4min</a:t>
            </a:r>
          </a:p>
          <a:p>
            <a:pPr eaLnBrk="1" hangingPunct="1"/>
            <a:r>
              <a:rPr lang="zh-TW" altLang="en-US" smtClean="0"/>
              <a:t>可充份回應客戶的客戶</a:t>
            </a:r>
            <a:r>
              <a:rPr lang="en-US" altLang="zh-TW" smtClean="0"/>
              <a:t>(</a:t>
            </a:r>
            <a:r>
              <a:rPr lang="zh-TW" altLang="en-US" smtClean="0"/>
              <a:t>像</a:t>
            </a:r>
            <a:r>
              <a:rPr lang="en-US" altLang="zh-TW" smtClean="0"/>
              <a:t>dell)</a:t>
            </a:r>
            <a:r>
              <a:rPr lang="zh-TW" altLang="en-US" smtClean="0"/>
              <a:t>要求</a:t>
            </a:r>
            <a:r>
              <a:rPr lang="en-US" altLang="zh-TW" smtClean="0"/>
              <a:t>3-4</a:t>
            </a:r>
            <a:r>
              <a:rPr lang="zh-TW" altLang="en-US" smtClean="0"/>
              <a:t>天交貨的快速性</a:t>
            </a:r>
          </a:p>
          <a:p>
            <a:pPr eaLnBrk="1" hangingPunct="1"/>
            <a:endParaRPr lang="en-US" altLang="zh-TW" smtClean="0"/>
          </a:p>
        </p:txBody>
      </p:sp>
    </p:spTree>
    <p:extLst>
      <p:ext uri="{BB962C8B-B14F-4D97-AF65-F5344CB8AC3E}">
        <p14:creationId xmlns:p14="http://schemas.microsoft.com/office/powerpoint/2010/main" val="415560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A2843EA2-B7A8-40E0-8643-3C845B00A03D}"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784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F6749BD2-5C4C-40A0-815C-E6EC52467F0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864906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6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D9BD29C6-6D28-497A-BE09-D4D4EE79A1EF}"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66835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D689D621-B978-4EB7-980E-A46782B67A04}"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52144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C34E1A44-03B8-4E31-8897-EE52B06832E0}"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A9BFE845-166F-4370-B463-1C2FB630B831}"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6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p:cNvSpPr>
            <a:spLocks noGrp="1" noChangeArrowheads="1"/>
          </p:cNvSpPr>
          <p:nvPr>
            <p:ph type="sldNum" sz="quarter" idx="12"/>
          </p:nvPr>
        </p:nvSpPr>
        <p:spPr>
          <a:ln/>
        </p:spPr>
        <p:txBody>
          <a:bodyPr/>
          <a:lstStyle>
            <a:lvl1pPr>
              <a:defRPr/>
            </a:lvl1pPr>
          </a:lstStyle>
          <a:p>
            <a:pPr>
              <a:defRPr/>
            </a:pPr>
            <a:fld id="{6D481035-CC87-4D1B-99F5-956B7B3E25F5}"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A2843EA2-B7A8-40E0-8643-3C845B00A03D}"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16477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C34E1A44-03B8-4E31-8897-EE52B06832E0}"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55832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A9BFE845-166F-4370-B463-1C2FB630B83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59811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6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D481035-CC87-4D1B-99F5-956B7B3E25F5}"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426692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76250" y="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76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endParaRPr lang="en-US" altLang="zh-TW">
              <a:solidFill>
                <a:srgbClr val="FFFFFF"/>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en-US" altLang="zh-TW">
              <a:solidFill>
                <a:srgbClr val="FFFFFF"/>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fld id="{9C79135E-A301-4033-95AC-01119BF88BBF}"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1925273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mailto:lgg@cs.ntust.edu.tw"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mailto:lgg@cs.ntust.edu.tw"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mailto:lgg@cs.ntust.edu.tw" TargetMode="External"/><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6"/>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7"/>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solidFill>
                  <a:srgbClr val="FFFFFF"/>
                </a:solidFill>
              </a:endParaRPr>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solidFill>
                  <a:srgbClr val="FFFFFF"/>
                </a:solidFill>
              </a:endParaRPr>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solidFill>
                  <a:srgbClr val="FFFFFF"/>
                </a:solidFill>
              </a:rPr>
              <a:pPr/>
              <a:t>‹#›</a:t>
            </a:fld>
            <a:endParaRPr lang="en-US" altLang="zh-TW">
              <a:solidFill>
                <a:srgbClr val="FFFFFF"/>
              </a:solidFill>
            </a:endParaRPr>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6"/>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rPr>
                <a:t>李國光   </a:t>
              </a:r>
              <a:r>
                <a:rPr lang="zh-TW" altLang="en-US" sz="1200">
                  <a:solidFill>
                    <a:srgbClr val="FFFF00"/>
                  </a:solidFill>
                  <a:sym typeface="Symbol" pitchFamily="18" charset="2"/>
                </a:rPr>
                <a:t></a:t>
              </a:r>
              <a:r>
                <a:rPr lang="zh-TW" altLang="en-US" sz="1200">
                  <a:solidFill>
                    <a:srgbClr val="FFFF00"/>
                  </a:solidFill>
                </a:rPr>
                <a:t> 版權所有   </a:t>
              </a:r>
              <a:r>
                <a:rPr lang="en-US" altLang="zh-TW" sz="1200">
                  <a:solidFill>
                    <a:srgbClr val="FFFF00"/>
                  </a:solidFill>
                </a:rPr>
                <a:t>Tel: 02-2737-6782  Email: </a:t>
              </a:r>
              <a:r>
                <a:rPr lang="en-US" altLang="zh-TW" sz="1200">
                  <a:solidFill>
                    <a:srgbClr val="FFFF00"/>
                  </a:solidFill>
                  <a:hlinkClick r:id="rId7"/>
                </a:rPr>
                <a:t>lgg@cs.ntust.edu.tw</a:t>
              </a:r>
              <a:endParaRPr lang="en-US" altLang="zh-TW" sz="1200" b="1">
                <a:solidFill>
                  <a:srgbClr val="FFFFFF"/>
                </a:solidFill>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rPr>
                <a:t>知識與遠見的結合，才能夠避免無知與短視</a:t>
              </a:r>
              <a:r>
                <a:rPr lang="en-US" altLang="zh-TW" sz="1200">
                  <a:solidFill>
                    <a:srgbClr val="FF3300"/>
                  </a:solidFill>
                  <a:latin typeface="標楷體" pitchFamily="65" charset="-120"/>
                </a:rPr>
                <a:t>---</a:t>
              </a:r>
              <a:r>
                <a:rPr lang="zh-TW" altLang="en-US" sz="1200">
                  <a:solidFill>
                    <a:srgbClr val="FF3300"/>
                  </a:solidFill>
                  <a:latin typeface="標楷體" pitchFamily="65" charset="-120"/>
                </a:rPr>
                <a:t>高希均</a:t>
              </a:r>
            </a:p>
          </p:txBody>
        </p:sp>
      </p:grpSp>
    </p:spTree>
    <p:extLst>
      <p:ext uri="{BB962C8B-B14F-4D97-AF65-F5344CB8AC3E}">
        <p14:creationId xmlns:p14="http://schemas.microsoft.com/office/powerpoint/2010/main" val="2180235390"/>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solidFill>
                  <a:srgbClr val="FFFFFF"/>
                </a:solidFill>
              </a:endParaRPr>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solidFill>
                  <a:srgbClr val="FFFFFF"/>
                </a:solidFill>
              </a:endParaRPr>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solidFill>
                  <a:srgbClr val="FFFFFF"/>
                </a:solidFill>
              </a:rPr>
              <a:pPr/>
              <a:t>‹#›</a:t>
            </a:fld>
            <a:endParaRPr lang="en-US" altLang="zh-TW">
              <a:solidFill>
                <a:srgbClr val="FFFFFF"/>
              </a:solidFill>
            </a:endParaRPr>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7" cstate="print"/>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rPr>
                <a:t>李國光   </a:t>
              </a:r>
              <a:r>
                <a:rPr lang="zh-TW" altLang="en-US" sz="1200">
                  <a:solidFill>
                    <a:srgbClr val="FFFF00"/>
                  </a:solidFill>
                  <a:sym typeface="Symbol" pitchFamily="18" charset="2"/>
                </a:rPr>
                <a:t></a:t>
              </a:r>
              <a:r>
                <a:rPr lang="zh-TW" altLang="en-US" sz="1200">
                  <a:solidFill>
                    <a:srgbClr val="FFFF00"/>
                  </a:solidFill>
                </a:rPr>
                <a:t> 版權所有   </a:t>
              </a:r>
              <a:r>
                <a:rPr lang="en-US" altLang="zh-TW" sz="1200">
                  <a:solidFill>
                    <a:srgbClr val="FFFF00"/>
                  </a:solidFill>
                </a:rPr>
                <a:t>Tel: 02-2737-6782  Email: </a:t>
              </a:r>
              <a:r>
                <a:rPr lang="en-US" altLang="zh-TW" sz="1200">
                  <a:solidFill>
                    <a:srgbClr val="FFFF00"/>
                  </a:solidFill>
                  <a:hlinkClick r:id="rId8"/>
                </a:rPr>
                <a:t>lgg@cs.ntust.edu.tw</a:t>
              </a:r>
              <a:endParaRPr lang="en-US" altLang="zh-TW" sz="1200" b="1">
                <a:solidFill>
                  <a:srgbClr val="FFFFFF"/>
                </a:solidFill>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rPr>
                <a:t>知識與遠見的結合，才能夠避免無知與短視</a:t>
              </a:r>
              <a:r>
                <a:rPr lang="en-US" altLang="zh-TW" sz="1200">
                  <a:solidFill>
                    <a:srgbClr val="FF3300"/>
                  </a:solidFill>
                  <a:latin typeface="標楷體" pitchFamily="65" charset="-120"/>
                </a:rPr>
                <a:t>---</a:t>
              </a:r>
              <a:r>
                <a:rPr lang="zh-TW" altLang="en-US" sz="1200">
                  <a:solidFill>
                    <a:srgbClr val="FF3300"/>
                  </a:solidFill>
                  <a:latin typeface="標楷體" pitchFamily="65" charset="-120"/>
                </a:rPr>
                <a:t>高希均</a:t>
              </a:r>
            </a:p>
          </p:txBody>
        </p:sp>
      </p:grpSp>
    </p:spTree>
    <p:extLst>
      <p:ext uri="{BB962C8B-B14F-4D97-AF65-F5344CB8AC3E}">
        <p14:creationId xmlns:p14="http://schemas.microsoft.com/office/powerpoint/2010/main" val="148862554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7.gif"/><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9.gif"/><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3.xml"/><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3.xml"/><Relationship Id="rId5" Type="http://schemas.openxmlformats.org/officeDocument/2006/relationships/image" Target="../media/image9.wmf"/><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19572" y="2339187"/>
            <a:ext cx="7848872" cy="40738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3"/>
          <p:cNvSpPr>
            <a:spLocks noGrp="1"/>
          </p:cNvSpPr>
          <p:nvPr>
            <p:ph type="title"/>
          </p:nvPr>
        </p:nvSpPr>
        <p:spPr/>
        <p:txBody>
          <a:bodyPr/>
          <a:lstStyle/>
          <a:p>
            <a:r>
              <a:rPr lang="zh-TW" altLang="en-US" dirty="0"/>
              <a:t>詹姆士．柯麥</a:t>
            </a:r>
            <a:r>
              <a:rPr lang="zh-TW" altLang="en-US" dirty="0" smtClean="0"/>
              <a:t>隆</a:t>
            </a:r>
            <a:r>
              <a:rPr lang="zh-TW" altLang="en-US" dirty="0"/>
              <a:t>的典範轉移</a:t>
            </a:r>
          </a:p>
        </p:txBody>
      </p:sp>
      <p:sp>
        <p:nvSpPr>
          <p:cNvPr id="5" name="內容版面配置區 4"/>
          <p:cNvSpPr>
            <a:spLocks noGrp="1"/>
          </p:cNvSpPr>
          <p:nvPr>
            <p:ph idx="1"/>
          </p:nvPr>
        </p:nvSpPr>
        <p:spPr>
          <a:xfrm>
            <a:off x="529208" y="980728"/>
            <a:ext cx="8229600" cy="1358459"/>
          </a:xfrm>
        </p:spPr>
        <p:txBody>
          <a:bodyPr/>
          <a:lstStyle/>
          <a:p>
            <a:r>
              <a:rPr lang="zh-TW" altLang="en-US" sz="2000" dirty="0"/>
              <a:t>詹姆士．柯麥隆有史以來耗資最鉅</a:t>
            </a:r>
            <a:r>
              <a:rPr lang="en-US" altLang="zh-TW" sz="2000" dirty="0"/>
              <a:t>(</a:t>
            </a:r>
            <a:r>
              <a:rPr lang="zh-TW" altLang="en-US" sz="2000" dirty="0"/>
              <a:t>也最賣座</a:t>
            </a:r>
            <a:r>
              <a:rPr lang="en-US" altLang="zh-TW" sz="2000" dirty="0"/>
              <a:t>)</a:t>
            </a:r>
            <a:r>
              <a:rPr lang="zh-TW" altLang="en-US" sz="2000" dirty="0"/>
              <a:t>的電影，創造了一個想像的世界</a:t>
            </a:r>
            <a:r>
              <a:rPr lang="zh-TW" altLang="en-US" sz="2000" dirty="0" smtClean="0"/>
              <a:t>。他曾揭露</a:t>
            </a:r>
            <a:r>
              <a:rPr lang="zh-TW" altLang="en-US" sz="2000" dirty="0"/>
              <a:t>從孩提時代起，他就著迷的事</a:t>
            </a:r>
            <a:r>
              <a:rPr lang="en-US" altLang="zh-TW" sz="2000" dirty="0"/>
              <a:t>--</a:t>
            </a:r>
            <a:r>
              <a:rPr lang="zh-TW" altLang="en-US" sz="2000" dirty="0"/>
              <a:t>科幻小說和深海潛水，最終，他所著迷的事帶領他完成了影史鉅</a:t>
            </a:r>
            <a:r>
              <a:rPr lang="zh-TW" altLang="en-US" sz="2000" dirty="0" smtClean="0"/>
              <a:t>片</a:t>
            </a:r>
            <a:r>
              <a:rPr lang="en-US" altLang="zh-TW" sz="2000" dirty="0" smtClean="0"/>
              <a:t>“</a:t>
            </a:r>
            <a:r>
              <a:rPr lang="zh-TW" altLang="en-US" sz="2000" dirty="0" smtClean="0"/>
              <a:t>異形</a:t>
            </a:r>
            <a:r>
              <a:rPr lang="en-US" altLang="zh-TW" sz="2000" dirty="0" smtClean="0"/>
              <a:t>”</a:t>
            </a:r>
            <a:r>
              <a:rPr lang="zh-TW" altLang="en-US" sz="2000" dirty="0" smtClean="0"/>
              <a:t>、</a:t>
            </a:r>
            <a:r>
              <a:rPr lang="en-US" altLang="zh-TW" sz="2000" dirty="0" smtClean="0"/>
              <a:t>”</a:t>
            </a:r>
            <a:r>
              <a:rPr lang="zh-TW" altLang="en-US" sz="2000" dirty="0" smtClean="0"/>
              <a:t>深淵</a:t>
            </a:r>
            <a:r>
              <a:rPr lang="en-US" altLang="zh-TW" sz="2000" dirty="0" smtClean="0"/>
              <a:t>“</a:t>
            </a:r>
            <a:r>
              <a:rPr lang="zh-TW" altLang="en-US" sz="2000" dirty="0" smtClean="0"/>
              <a:t>、</a:t>
            </a:r>
            <a:r>
              <a:rPr lang="en-US" altLang="zh-TW" sz="2000" dirty="0" smtClean="0"/>
              <a:t>”</a:t>
            </a:r>
            <a:r>
              <a:rPr lang="zh-TW" altLang="en-US" sz="2000" dirty="0" smtClean="0"/>
              <a:t>魔鬼</a:t>
            </a:r>
            <a:r>
              <a:rPr lang="zh-TW" altLang="en-US" sz="2000" dirty="0"/>
              <a:t>終結者</a:t>
            </a:r>
            <a:r>
              <a:rPr lang="en-US" altLang="zh-TW" sz="2000" dirty="0"/>
              <a:t>"</a:t>
            </a:r>
            <a:r>
              <a:rPr lang="zh-TW" altLang="en-US" sz="2000" dirty="0"/>
              <a:t>、</a:t>
            </a:r>
            <a:r>
              <a:rPr lang="en-US" altLang="zh-TW" sz="2000" dirty="0"/>
              <a:t>"</a:t>
            </a:r>
            <a:r>
              <a:rPr lang="zh-TW" altLang="en-US" sz="2000" dirty="0"/>
              <a:t>鐵達尼號</a:t>
            </a:r>
            <a:r>
              <a:rPr lang="en-US" altLang="zh-TW" sz="2000" dirty="0"/>
              <a:t>"</a:t>
            </a:r>
            <a:r>
              <a:rPr lang="zh-TW" altLang="en-US" sz="2000" dirty="0"/>
              <a:t>和</a:t>
            </a:r>
            <a:r>
              <a:rPr lang="en-US" altLang="zh-TW" sz="2000" dirty="0"/>
              <a:t>"</a:t>
            </a:r>
            <a:r>
              <a:rPr lang="zh-TW" altLang="en-US" sz="2000" dirty="0"/>
              <a:t>阿凡達</a:t>
            </a:r>
            <a:r>
              <a:rPr lang="en-US" altLang="zh-TW" sz="2000" dirty="0"/>
              <a:t>"</a:t>
            </a:r>
            <a:r>
              <a:rPr lang="zh-TW" altLang="en-US" sz="2000" dirty="0"/>
              <a:t>。</a:t>
            </a:r>
          </a:p>
        </p:txBody>
      </p:sp>
      <p:sp>
        <p:nvSpPr>
          <p:cNvPr id="3" name="投影片編號版面配置區 2"/>
          <p:cNvSpPr>
            <a:spLocks noGrp="1"/>
          </p:cNvSpPr>
          <p:nvPr>
            <p:ph type="sldNum" sz="quarter" idx="12"/>
          </p:nvPr>
        </p:nvSpPr>
        <p:spPr/>
        <p:txBody>
          <a:bodyPr/>
          <a:lstStyle/>
          <a:p>
            <a:pPr>
              <a:defRPr/>
            </a:pPr>
            <a:fld id="{C34E1A44-03B8-4E31-8897-EE52B06832E0}" type="slidenum">
              <a:rPr lang="en-US" altLang="zh-TW" smtClean="0"/>
              <a:pPr>
                <a:defRPr/>
              </a:pPr>
              <a:t>1</a:t>
            </a:fld>
            <a:endParaRPr lang="en-US" altLang="zh-TW"/>
          </a:p>
        </p:txBody>
      </p:sp>
      <p:grpSp>
        <p:nvGrpSpPr>
          <p:cNvPr id="7" name="群組 6"/>
          <p:cNvGrpSpPr/>
          <p:nvPr/>
        </p:nvGrpSpPr>
        <p:grpSpPr>
          <a:xfrm>
            <a:off x="824116" y="2452045"/>
            <a:ext cx="7596844" cy="3848165"/>
            <a:chOff x="719572" y="2339187"/>
            <a:chExt cx="7848872" cy="4073882"/>
          </a:xfrm>
        </p:grpSpPr>
        <p:grpSp>
          <p:nvGrpSpPr>
            <p:cNvPr id="6" name="群組 5"/>
            <p:cNvGrpSpPr/>
            <p:nvPr/>
          </p:nvGrpSpPr>
          <p:grpSpPr>
            <a:xfrm>
              <a:off x="719572" y="2339187"/>
              <a:ext cx="7848872" cy="2187243"/>
              <a:chOff x="611560" y="2666702"/>
              <a:chExt cx="7848872" cy="2187243"/>
            </a:xfrm>
          </p:grpSpPr>
          <p:pic>
            <p:nvPicPr>
              <p:cNvPr id="3075" name="Picture 3" descr="D:\李國光\教材\電影\阿凡達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66702"/>
                <a:ext cx="3888432" cy="21872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李國光\教材\電影\阿凡達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70608"/>
                <a:ext cx="3816424" cy="2146739"/>
              </a:xfrm>
              <a:prstGeom prst="rect">
                <a:avLst/>
              </a:prstGeom>
              <a:noFill/>
              <a:extLst>
                <a:ext uri="{909E8E84-426E-40DD-AFC4-6F175D3DCCD1}">
                  <a14:hiddenFill xmlns:a14="http://schemas.microsoft.com/office/drawing/2010/main">
                    <a:solidFill>
                      <a:srgbClr val="FFFFFF"/>
                    </a:solidFill>
                  </a14:hiddenFill>
                </a:ext>
              </a:extLst>
            </p:spPr>
          </p:pic>
        </p:grpSp>
        <p:pic>
          <p:nvPicPr>
            <p:cNvPr id="3077" name="Picture 5" descr="D:\李國光\教材\電影\阿凡達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226" y="4644467"/>
              <a:ext cx="3060340" cy="17214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李國光\教材\電影\阿凡達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020" y="4597308"/>
              <a:ext cx="3228020" cy="18157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648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投影片編號版面配置區 4"/>
          <p:cNvSpPr>
            <a:spLocks noGrp="1"/>
          </p:cNvSpPr>
          <p:nvPr>
            <p:ph type="sldNum" sz="quarter" idx="12"/>
          </p:nvPr>
        </p:nvSpPr>
        <p:spPr/>
        <p:txBody>
          <a:bodyPr/>
          <a:lstStyle/>
          <a:p>
            <a:pPr>
              <a:defRPr/>
            </a:pPr>
            <a:fld id="{972A3B82-F154-4E1C-BE19-9CB38AD36E47}" type="slidenum">
              <a:rPr lang="en-US" altLang="zh-TW"/>
              <a:pPr>
                <a:defRPr/>
              </a:pPr>
              <a:t>10</a:t>
            </a:fld>
            <a:endParaRPr lang="en-US" altLang="zh-TW"/>
          </a:p>
        </p:txBody>
      </p:sp>
      <p:sp>
        <p:nvSpPr>
          <p:cNvPr id="2131970" name="Rectangle 2"/>
          <p:cNvSpPr>
            <a:spLocks noGrp="1" noChangeArrowheads="1"/>
          </p:cNvSpPr>
          <p:nvPr>
            <p:ph type="title"/>
          </p:nvPr>
        </p:nvSpPr>
        <p:spPr/>
        <p:txBody>
          <a:bodyPr/>
          <a:lstStyle/>
          <a:p>
            <a:pPr eaLnBrk="1" hangingPunct="1">
              <a:defRPr/>
            </a:pPr>
            <a:r>
              <a:rPr lang="en-US" altLang="zh-TW" smtClean="0"/>
              <a:t>The Marketing Theory</a:t>
            </a:r>
          </a:p>
        </p:txBody>
      </p:sp>
      <p:sp>
        <p:nvSpPr>
          <p:cNvPr id="2131971" name="Rectangle 3"/>
          <p:cNvSpPr>
            <a:spLocks noChangeAspect="1" noChangeArrowheads="1"/>
          </p:cNvSpPr>
          <p:nvPr/>
        </p:nvSpPr>
        <p:spPr bwMode="auto">
          <a:xfrm>
            <a:off x="5868988" y="2540000"/>
            <a:ext cx="2541587" cy="2489200"/>
          </a:xfrm>
          <a:prstGeom prst="rect">
            <a:avLst/>
          </a:prstGeom>
          <a:noFill/>
          <a:ln w="28575">
            <a:solidFill>
              <a:srgbClr val="009900"/>
            </a:solidFill>
            <a:prstDash val="sysDot"/>
            <a:miter lim="800000"/>
            <a:headEnd/>
            <a:tailEnd/>
          </a:ln>
        </p:spPr>
        <p:txBody>
          <a:bodyPr wrap="none" anchor="b"/>
          <a:lstStyle/>
          <a:p>
            <a:pPr algn="r" eaLnBrk="0" hangingPunct="0">
              <a:lnSpc>
                <a:spcPct val="85000"/>
              </a:lnSpc>
              <a:spcBef>
                <a:spcPct val="15000"/>
              </a:spcBef>
            </a:pPr>
            <a:r>
              <a:rPr lang="en-US" altLang="zh-TW" sz="2200">
                <a:solidFill>
                  <a:srgbClr val="009900"/>
                </a:solidFill>
              </a:rPr>
              <a:t>Interactive</a:t>
            </a:r>
          </a:p>
          <a:p>
            <a:pPr algn="r" eaLnBrk="0" hangingPunct="0">
              <a:lnSpc>
                <a:spcPct val="85000"/>
              </a:lnSpc>
              <a:spcBef>
                <a:spcPct val="15000"/>
              </a:spcBef>
            </a:pPr>
            <a:r>
              <a:rPr lang="en-US" altLang="zh-TW" sz="2200">
                <a:solidFill>
                  <a:srgbClr val="009900"/>
                </a:solidFill>
              </a:rPr>
              <a:t>Marketing</a:t>
            </a:r>
          </a:p>
        </p:txBody>
      </p:sp>
      <p:sp>
        <p:nvSpPr>
          <p:cNvPr id="2131972" name="Rectangle 4"/>
          <p:cNvSpPr>
            <a:spLocks noChangeAspect="1" noChangeArrowheads="1"/>
          </p:cNvSpPr>
          <p:nvPr/>
        </p:nvSpPr>
        <p:spPr bwMode="auto">
          <a:xfrm>
            <a:off x="6400800" y="2743200"/>
            <a:ext cx="1903413" cy="1219200"/>
          </a:xfrm>
          <a:prstGeom prst="rect">
            <a:avLst/>
          </a:prstGeom>
          <a:solidFill>
            <a:srgbClr val="DDDDDD"/>
          </a:solidFill>
          <a:ln w="12700">
            <a:solidFill>
              <a:schemeClr val="bg2"/>
            </a:solidFill>
            <a:miter lim="800000"/>
            <a:headEnd/>
            <a:tailEnd/>
          </a:ln>
        </p:spPr>
        <p:txBody>
          <a:bodyPr wrap="none" anchor="ctr"/>
          <a:lstStyle/>
          <a:p>
            <a:pPr eaLnBrk="0" hangingPunct="0">
              <a:lnSpc>
                <a:spcPct val="85000"/>
              </a:lnSpc>
              <a:spcBef>
                <a:spcPct val="15000"/>
              </a:spcBef>
            </a:pPr>
            <a:r>
              <a:rPr lang="en-US" altLang="zh-TW" sz="2000">
                <a:solidFill>
                  <a:schemeClr val="bg2"/>
                </a:solidFill>
              </a:rPr>
              <a:t>One-to-One</a:t>
            </a:r>
          </a:p>
          <a:p>
            <a:pPr eaLnBrk="0" hangingPunct="0">
              <a:lnSpc>
                <a:spcPct val="85000"/>
              </a:lnSpc>
              <a:spcBef>
                <a:spcPct val="15000"/>
              </a:spcBef>
            </a:pPr>
            <a:r>
              <a:rPr lang="en-US" altLang="zh-TW" sz="2000">
                <a:solidFill>
                  <a:schemeClr val="bg2"/>
                </a:solidFill>
              </a:rPr>
              <a:t>Marketing</a:t>
            </a:r>
          </a:p>
        </p:txBody>
      </p:sp>
      <p:sp>
        <p:nvSpPr>
          <p:cNvPr id="2131973" name="Rectangle 5"/>
          <p:cNvSpPr>
            <a:spLocks noChangeAspect="1" noChangeArrowheads="1"/>
          </p:cNvSpPr>
          <p:nvPr/>
        </p:nvSpPr>
        <p:spPr bwMode="auto">
          <a:xfrm>
            <a:off x="3149600" y="2746375"/>
            <a:ext cx="3203575" cy="1727200"/>
          </a:xfrm>
          <a:prstGeom prst="rect">
            <a:avLst/>
          </a:prstGeom>
          <a:noFill/>
          <a:ln w="28575">
            <a:solidFill>
              <a:srgbClr val="A50021"/>
            </a:solidFill>
            <a:prstDash val="sysDot"/>
            <a:miter lim="800000"/>
            <a:headEnd/>
            <a:tailEnd/>
          </a:ln>
        </p:spPr>
        <p:txBody>
          <a:bodyPr wrap="none" anchor="b"/>
          <a:lstStyle/>
          <a:p>
            <a:r>
              <a:rPr lang="en-US" altLang="zh-TW" sz="2200">
                <a:solidFill>
                  <a:srgbClr val="A50021"/>
                </a:solidFill>
              </a:rPr>
              <a:t>Target Marketing</a:t>
            </a:r>
          </a:p>
        </p:txBody>
      </p:sp>
      <p:sp>
        <p:nvSpPr>
          <p:cNvPr id="2131974" name="AutoShape 6"/>
          <p:cNvSpPr>
            <a:spLocks noChangeAspect="1" noChangeArrowheads="1"/>
          </p:cNvSpPr>
          <p:nvPr/>
        </p:nvSpPr>
        <p:spPr bwMode="auto">
          <a:xfrm>
            <a:off x="798513" y="2863850"/>
            <a:ext cx="1646237" cy="960438"/>
          </a:xfrm>
          <a:prstGeom prst="homePlate">
            <a:avLst>
              <a:gd name="adj" fmla="val 42931"/>
            </a:avLst>
          </a:prstGeom>
          <a:solidFill>
            <a:srgbClr val="DDDDDD"/>
          </a:solidFill>
          <a:ln w="12700">
            <a:solidFill>
              <a:schemeClr val="bg2"/>
            </a:solidFill>
            <a:miter lim="800000"/>
            <a:headEnd/>
            <a:tailEnd/>
          </a:ln>
        </p:spPr>
        <p:txBody>
          <a:bodyPr wrap="none" lIns="92075" tIns="46038" rIns="92075" bIns="46038" anchor="ctr"/>
          <a:lstStyle/>
          <a:p>
            <a:pPr eaLnBrk="0" hangingPunct="0">
              <a:lnSpc>
                <a:spcPct val="85000"/>
              </a:lnSpc>
              <a:spcBef>
                <a:spcPct val="15000"/>
              </a:spcBef>
            </a:pPr>
            <a:r>
              <a:rPr lang="en-US" altLang="zh-TW" sz="2000">
                <a:solidFill>
                  <a:schemeClr val="bg2"/>
                </a:solidFill>
              </a:rPr>
              <a:t>Mass</a:t>
            </a:r>
          </a:p>
          <a:p>
            <a:pPr eaLnBrk="0" hangingPunct="0">
              <a:lnSpc>
                <a:spcPct val="85000"/>
              </a:lnSpc>
              <a:spcBef>
                <a:spcPct val="15000"/>
              </a:spcBef>
            </a:pPr>
            <a:r>
              <a:rPr lang="en-US" altLang="zh-TW" sz="2000">
                <a:solidFill>
                  <a:schemeClr val="bg2"/>
                </a:solidFill>
              </a:rPr>
              <a:t>Marketing</a:t>
            </a:r>
          </a:p>
        </p:txBody>
      </p:sp>
      <p:sp>
        <p:nvSpPr>
          <p:cNvPr id="2131975" name="AutoShape 7"/>
          <p:cNvSpPr>
            <a:spLocks noChangeAspect="1" noChangeArrowheads="1"/>
          </p:cNvSpPr>
          <p:nvPr/>
        </p:nvSpPr>
        <p:spPr bwMode="auto">
          <a:xfrm>
            <a:off x="2651125" y="2863850"/>
            <a:ext cx="1646238" cy="960438"/>
          </a:xfrm>
          <a:prstGeom prst="homePlate">
            <a:avLst>
              <a:gd name="adj" fmla="val 42931"/>
            </a:avLst>
          </a:prstGeom>
          <a:solidFill>
            <a:srgbClr val="DDDDDD"/>
          </a:solidFill>
          <a:ln w="12700">
            <a:solidFill>
              <a:schemeClr val="bg2"/>
            </a:solidFill>
            <a:miter lim="800000"/>
            <a:headEnd/>
            <a:tailEnd/>
          </a:ln>
        </p:spPr>
        <p:txBody>
          <a:bodyPr wrap="none" lIns="92075" tIns="46038" rIns="92075" bIns="46038" anchor="ctr"/>
          <a:lstStyle/>
          <a:p>
            <a:pPr eaLnBrk="0" hangingPunct="0">
              <a:lnSpc>
                <a:spcPct val="85000"/>
              </a:lnSpc>
              <a:spcBef>
                <a:spcPct val="15000"/>
              </a:spcBef>
            </a:pPr>
            <a:r>
              <a:rPr lang="en-US" altLang="zh-TW" sz="2000">
                <a:solidFill>
                  <a:schemeClr val="bg2"/>
                </a:solidFill>
              </a:rPr>
              <a:t>Niche</a:t>
            </a:r>
          </a:p>
          <a:p>
            <a:pPr eaLnBrk="0" hangingPunct="0">
              <a:lnSpc>
                <a:spcPct val="85000"/>
              </a:lnSpc>
              <a:spcBef>
                <a:spcPct val="15000"/>
              </a:spcBef>
            </a:pPr>
            <a:r>
              <a:rPr lang="en-US" altLang="zh-TW" sz="2000">
                <a:solidFill>
                  <a:schemeClr val="bg2"/>
                </a:solidFill>
              </a:rPr>
              <a:t>Marketing</a:t>
            </a:r>
          </a:p>
        </p:txBody>
      </p:sp>
      <p:sp>
        <p:nvSpPr>
          <p:cNvPr id="2131976" name="AutoShape 8"/>
          <p:cNvSpPr>
            <a:spLocks noChangeAspect="1" noChangeArrowheads="1"/>
          </p:cNvSpPr>
          <p:nvPr/>
        </p:nvSpPr>
        <p:spPr bwMode="auto">
          <a:xfrm>
            <a:off x="4503738" y="2863850"/>
            <a:ext cx="1646237" cy="960438"/>
          </a:xfrm>
          <a:prstGeom prst="homePlate">
            <a:avLst>
              <a:gd name="adj" fmla="val 42931"/>
            </a:avLst>
          </a:prstGeom>
          <a:solidFill>
            <a:srgbClr val="DDDDDD"/>
          </a:solidFill>
          <a:ln w="12700">
            <a:solidFill>
              <a:schemeClr val="bg2"/>
            </a:solidFill>
            <a:miter lim="800000"/>
            <a:headEnd/>
            <a:tailEnd/>
          </a:ln>
        </p:spPr>
        <p:txBody>
          <a:bodyPr wrap="none" lIns="92075" tIns="46038" rIns="92075" bIns="46038" anchor="ctr"/>
          <a:lstStyle/>
          <a:p>
            <a:pPr eaLnBrk="0" hangingPunct="0">
              <a:lnSpc>
                <a:spcPct val="85000"/>
              </a:lnSpc>
              <a:spcBef>
                <a:spcPct val="15000"/>
              </a:spcBef>
            </a:pPr>
            <a:r>
              <a:rPr lang="en-US" altLang="zh-TW" sz="2000">
                <a:solidFill>
                  <a:schemeClr val="bg2"/>
                </a:solidFill>
              </a:rPr>
              <a:t>Database</a:t>
            </a:r>
          </a:p>
          <a:p>
            <a:pPr eaLnBrk="0" hangingPunct="0">
              <a:lnSpc>
                <a:spcPct val="85000"/>
              </a:lnSpc>
              <a:spcBef>
                <a:spcPct val="15000"/>
              </a:spcBef>
            </a:pPr>
            <a:r>
              <a:rPr lang="en-US" altLang="zh-TW" sz="2000">
                <a:solidFill>
                  <a:schemeClr val="bg2"/>
                </a:solidFill>
              </a:rPr>
              <a:t>Marketing</a:t>
            </a:r>
          </a:p>
        </p:txBody>
      </p:sp>
      <p:sp>
        <p:nvSpPr>
          <p:cNvPr id="2131977" name="Rectangle 9"/>
          <p:cNvSpPr>
            <a:spLocks noChangeAspect="1" noChangeArrowheads="1"/>
          </p:cNvSpPr>
          <p:nvPr/>
        </p:nvSpPr>
        <p:spPr bwMode="auto">
          <a:xfrm>
            <a:off x="1430338" y="1878013"/>
            <a:ext cx="4105275" cy="446087"/>
          </a:xfrm>
          <a:prstGeom prst="rect">
            <a:avLst/>
          </a:prstGeom>
          <a:noFill/>
          <a:ln w="9525">
            <a:noFill/>
            <a:miter lim="800000"/>
            <a:headEnd/>
            <a:tailEnd/>
          </a:ln>
          <a:effectLst/>
        </p:spPr>
        <p:txBody>
          <a:bodyPr wrap="none" lIns="92075" tIns="46038" rIns="92075" bIns="46038" anchor="ctr"/>
          <a:lstStyle/>
          <a:p>
            <a:pPr eaLnBrk="0" hangingPunct="0">
              <a:lnSpc>
                <a:spcPct val="85000"/>
              </a:lnSpc>
              <a:spcBef>
                <a:spcPct val="15000"/>
              </a:spcBef>
              <a:defRPr/>
            </a:pPr>
            <a:endParaRPr lang="zh-TW" altLang="zh-TW" sz="2800" b="1">
              <a:solidFill>
                <a:srgbClr val="FF6633"/>
              </a:solidFill>
              <a:effectLst>
                <a:outerShdw blurRad="38100" dist="38100" dir="2700000" algn="tl">
                  <a:srgbClr val="000000"/>
                </a:outerShdw>
              </a:effectLst>
              <a:latin typeface="Arial Narrow" pitchFamily="34" charset="0"/>
            </a:endParaRPr>
          </a:p>
        </p:txBody>
      </p:sp>
      <p:sp>
        <p:nvSpPr>
          <p:cNvPr id="2131978" name="Rectangle 10"/>
          <p:cNvSpPr>
            <a:spLocks noChangeAspect="1" noChangeArrowheads="1"/>
          </p:cNvSpPr>
          <p:nvPr/>
        </p:nvSpPr>
        <p:spPr bwMode="auto">
          <a:xfrm>
            <a:off x="1143000" y="6019800"/>
            <a:ext cx="5856288" cy="388938"/>
          </a:xfrm>
          <a:prstGeom prst="rect">
            <a:avLst/>
          </a:prstGeom>
          <a:noFill/>
          <a:ln w="9525">
            <a:noFill/>
            <a:miter lim="800000"/>
            <a:headEnd/>
            <a:tailEnd/>
          </a:ln>
        </p:spPr>
        <p:txBody>
          <a:bodyPr wrap="none" lIns="92075" tIns="46038" rIns="92075" bIns="46038" anchor="ctr"/>
          <a:lstStyle/>
          <a:p>
            <a:pPr eaLnBrk="0" hangingPunct="0">
              <a:lnSpc>
                <a:spcPct val="85000"/>
              </a:lnSpc>
              <a:spcBef>
                <a:spcPct val="15000"/>
              </a:spcBef>
            </a:pPr>
            <a:endParaRPr lang="zh-TW" altLang="zh-TW" sz="2400" b="1">
              <a:solidFill>
                <a:schemeClr val="bg1"/>
              </a:solidFill>
            </a:endParaRPr>
          </a:p>
        </p:txBody>
      </p:sp>
      <p:sp>
        <p:nvSpPr>
          <p:cNvPr id="2131979" name="AutoShape 11"/>
          <p:cNvSpPr>
            <a:spLocks noChangeArrowheads="1"/>
          </p:cNvSpPr>
          <p:nvPr/>
        </p:nvSpPr>
        <p:spPr bwMode="auto">
          <a:xfrm>
            <a:off x="914400" y="4724400"/>
            <a:ext cx="5791200" cy="1219200"/>
          </a:xfrm>
          <a:prstGeom prst="rightArrow">
            <a:avLst>
              <a:gd name="adj1" fmla="val 45315"/>
              <a:gd name="adj2" fmla="val 69799"/>
            </a:avLst>
          </a:prstGeom>
          <a:solidFill>
            <a:srgbClr val="000099"/>
          </a:solidFill>
          <a:ln w="9525">
            <a:noFill/>
            <a:miter lim="800000"/>
            <a:headEnd/>
            <a:tailEnd/>
          </a:ln>
        </p:spPr>
        <p:txBody>
          <a:bodyPr wrap="none" anchor="ctr"/>
          <a:lstStyle/>
          <a:p>
            <a:pPr eaLnBrk="0" hangingPunct="0"/>
            <a:r>
              <a:rPr lang="en-US" altLang="zh-TW" sz="2400" b="1">
                <a:solidFill>
                  <a:srgbClr val="FFFF00"/>
                </a:solidFill>
              </a:rPr>
              <a:t>How far along is </a:t>
            </a:r>
            <a:r>
              <a:rPr lang="en-US" altLang="zh-TW" sz="2400" b="1" i="1">
                <a:solidFill>
                  <a:srgbClr val="FFFF00"/>
                </a:solidFill>
              </a:rPr>
              <a:t>your</a:t>
            </a:r>
            <a:r>
              <a:rPr lang="en-US" altLang="zh-TW" sz="2400" b="1">
                <a:solidFill>
                  <a:srgbClr val="FFFF00"/>
                </a:solidFill>
              </a:rPr>
              <a:t> business….?</a:t>
            </a:r>
          </a:p>
        </p:txBody>
      </p:sp>
      <p:sp>
        <p:nvSpPr>
          <p:cNvPr id="2131980" name="AutoShape 12"/>
          <p:cNvSpPr>
            <a:spLocks noChangeArrowheads="1"/>
          </p:cNvSpPr>
          <p:nvPr/>
        </p:nvSpPr>
        <p:spPr bwMode="auto">
          <a:xfrm>
            <a:off x="838200" y="1524000"/>
            <a:ext cx="5410200" cy="838200"/>
          </a:xfrm>
          <a:prstGeom prst="leftRightArrow">
            <a:avLst>
              <a:gd name="adj1" fmla="val 65000"/>
              <a:gd name="adj2" fmla="val 85702"/>
            </a:avLst>
          </a:prstGeom>
          <a:gradFill rotWithShape="0">
            <a:gsLst>
              <a:gs pos="0">
                <a:srgbClr val="DDDDDD"/>
              </a:gs>
              <a:gs pos="50000">
                <a:schemeClr val="folHlink"/>
              </a:gs>
              <a:gs pos="100000">
                <a:srgbClr val="DDDDDD"/>
              </a:gs>
            </a:gsLst>
            <a:lin ang="0" scaled="1"/>
          </a:gradFill>
          <a:ln w="9525">
            <a:solidFill>
              <a:schemeClr val="folHlink"/>
            </a:solidFill>
            <a:miter lim="800000"/>
            <a:headEnd/>
            <a:tailEnd/>
          </a:ln>
          <a:effectLst/>
        </p:spPr>
        <p:txBody>
          <a:bodyPr wrap="none" anchor="ctr"/>
          <a:lstStyle/>
          <a:p>
            <a:pPr>
              <a:defRPr/>
            </a:pPr>
            <a:r>
              <a:rPr lang="en-US" altLang="zh-TW" sz="2400">
                <a:solidFill>
                  <a:srgbClr val="000099"/>
                </a:solidFill>
              </a:rPr>
              <a:t>Product-driven marketing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2131977"/>
                                        </p:tgtEl>
                                        <p:attrNameLst>
                                          <p:attrName>style.visibility</p:attrName>
                                        </p:attrNameLst>
                                      </p:cBhvr>
                                      <p:to>
                                        <p:strVal val="visible"/>
                                      </p:to>
                                    </p:set>
                                    <p:animEffect transition="in" filter="barn(outVertical)">
                                      <p:cBhvr>
                                        <p:cTn id="7" dur="500"/>
                                        <p:tgtEl>
                                          <p:spTgt spid="2131977"/>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2131978"/>
                                        </p:tgtEl>
                                        <p:attrNameLst>
                                          <p:attrName>style.visibility</p:attrName>
                                        </p:attrNameLst>
                                      </p:cBhvr>
                                      <p:to>
                                        <p:strVal val="visible"/>
                                      </p:to>
                                    </p:set>
                                    <p:animEffect transition="in" filter="wipe(left)">
                                      <p:cBhvr>
                                        <p:cTn id="11" dur="500"/>
                                        <p:tgtEl>
                                          <p:spTgt spid="213197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31974"/>
                                        </p:tgtEl>
                                        <p:attrNameLst>
                                          <p:attrName>style.visibility</p:attrName>
                                        </p:attrNameLst>
                                      </p:cBhvr>
                                      <p:to>
                                        <p:strVal val="visible"/>
                                      </p:to>
                                    </p:set>
                                    <p:animEffect transition="in" filter="dissolve">
                                      <p:cBhvr>
                                        <p:cTn id="16" dur="500"/>
                                        <p:tgtEl>
                                          <p:spTgt spid="213197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31975"/>
                                        </p:tgtEl>
                                        <p:attrNameLst>
                                          <p:attrName>style.visibility</p:attrName>
                                        </p:attrNameLst>
                                      </p:cBhvr>
                                      <p:to>
                                        <p:strVal val="visible"/>
                                      </p:to>
                                    </p:set>
                                    <p:animEffect transition="in" filter="dissolve">
                                      <p:cBhvr>
                                        <p:cTn id="21" dur="500"/>
                                        <p:tgtEl>
                                          <p:spTgt spid="213197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31976"/>
                                        </p:tgtEl>
                                        <p:attrNameLst>
                                          <p:attrName>style.visibility</p:attrName>
                                        </p:attrNameLst>
                                      </p:cBhvr>
                                      <p:to>
                                        <p:strVal val="visible"/>
                                      </p:to>
                                    </p:set>
                                    <p:animEffect transition="in" filter="dissolve">
                                      <p:cBhvr>
                                        <p:cTn id="26" dur="500"/>
                                        <p:tgtEl>
                                          <p:spTgt spid="213197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31973"/>
                                        </p:tgtEl>
                                        <p:attrNameLst>
                                          <p:attrName>style.visibility</p:attrName>
                                        </p:attrNameLst>
                                      </p:cBhvr>
                                      <p:to>
                                        <p:strVal val="visible"/>
                                      </p:to>
                                    </p:set>
                                    <p:anim calcmode="lin" valueType="num">
                                      <p:cBhvr additive="base">
                                        <p:cTn id="31" dur="500" fill="hold"/>
                                        <p:tgtEl>
                                          <p:spTgt spid="2131973"/>
                                        </p:tgtEl>
                                        <p:attrNameLst>
                                          <p:attrName>ppt_x</p:attrName>
                                        </p:attrNameLst>
                                      </p:cBhvr>
                                      <p:tavLst>
                                        <p:tav tm="0">
                                          <p:val>
                                            <p:strVal val="#ppt_x"/>
                                          </p:val>
                                        </p:tav>
                                        <p:tav tm="100000">
                                          <p:val>
                                            <p:strVal val="#ppt_x"/>
                                          </p:val>
                                        </p:tav>
                                      </p:tavLst>
                                    </p:anim>
                                    <p:anim calcmode="lin" valueType="num">
                                      <p:cBhvr additive="base">
                                        <p:cTn id="32" dur="500" fill="hold"/>
                                        <p:tgtEl>
                                          <p:spTgt spid="21319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131980"/>
                                        </p:tgtEl>
                                        <p:attrNameLst>
                                          <p:attrName>style.visibility</p:attrName>
                                        </p:attrNameLst>
                                      </p:cBhvr>
                                      <p:to>
                                        <p:strVal val="visible"/>
                                      </p:to>
                                    </p:set>
                                    <p:animEffect transition="in" filter="barn(outVertical)">
                                      <p:cBhvr>
                                        <p:cTn id="37" dur="500"/>
                                        <p:tgtEl>
                                          <p:spTgt spid="21319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31972"/>
                                        </p:tgtEl>
                                        <p:attrNameLst>
                                          <p:attrName>style.visibility</p:attrName>
                                        </p:attrNameLst>
                                      </p:cBhvr>
                                      <p:to>
                                        <p:strVal val="visible"/>
                                      </p:to>
                                    </p:set>
                                    <p:animEffect transition="in" filter="dissolve">
                                      <p:cBhvr>
                                        <p:cTn id="42" dur="500"/>
                                        <p:tgtEl>
                                          <p:spTgt spid="213197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31971"/>
                                        </p:tgtEl>
                                        <p:attrNameLst>
                                          <p:attrName>style.visibility</p:attrName>
                                        </p:attrNameLst>
                                      </p:cBhvr>
                                      <p:to>
                                        <p:strVal val="visible"/>
                                      </p:to>
                                    </p:set>
                                    <p:anim calcmode="lin" valueType="num">
                                      <p:cBhvr additive="base">
                                        <p:cTn id="47" dur="500" fill="hold"/>
                                        <p:tgtEl>
                                          <p:spTgt spid="2131971"/>
                                        </p:tgtEl>
                                        <p:attrNameLst>
                                          <p:attrName>ppt_x</p:attrName>
                                        </p:attrNameLst>
                                      </p:cBhvr>
                                      <p:tavLst>
                                        <p:tav tm="0">
                                          <p:val>
                                            <p:strVal val="#ppt_x"/>
                                          </p:val>
                                        </p:tav>
                                        <p:tav tm="100000">
                                          <p:val>
                                            <p:strVal val="#ppt_x"/>
                                          </p:val>
                                        </p:tav>
                                      </p:tavLst>
                                    </p:anim>
                                    <p:anim calcmode="lin" valueType="num">
                                      <p:cBhvr additive="base">
                                        <p:cTn id="48" dur="500" fill="hold"/>
                                        <p:tgtEl>
                                          <p:spTgt spid="213197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31979"/>
                                        </p:tgtEl>
                                        <p:attrNameLst>
                                          <p:attrName>style.visibility</p:attrName>
                                        </p:attrNameLst>
                                      </p:cBhvr>
                                      <p:to>
                                        <p:strVal val="visible"/>
                                      </p:to>
                                    </p:set>
                                    <p:animEffect transition="in" filter="wipe(left)">
                                      <p:cBhvr>
                                        <p:cTn id="53" dur="500"/>
                                        <p:tgtEl>
                                          <p:spTgt spid="2131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1971" grpId="0" animBg="1" autoUpdateAnimBg="0"/>
      <p:bldP spid="2131972" grpId="0" animBg="1" autoUpdateAnimBg="0"/>
      <p:bldP spid="2131973" grpId="0" animBg="1" autoUpdateAnimBg="0"/>
      <p:bldP spid="2131974" grpId="0" animBg="1" autoUpdateAnimBg="0"/>
      <p:bldP spid="2131975" grpId="0" animBg="1" autoUpdateAnimBg="0"/>
      <p:bldP spid="2131976" grpId="0" animBg="1" autoUpdateAnimBg="0"/>
      <p:bldP spid="2131977" grpId="0" autoUpdateAnimBg="0"/>
      <p:bldP spid="2131978" grpId="0" autoUpdateAnimBg="0"/>
      <p:bldP spid="2131979" grpId="0" animBg="1" autoUpdateAnimBg="0"/>
      <p:bldP spid="213198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投影片編號版面配置區 4"/>
          <p:cNvSpPr>
            <a:spLocks noGrp="1"/>
          </p:cNvSpPr>
          <p:nvPr>
            <p:ph type="sldNum" sz="quarter" idx="12"/>
          </p:nvPr>
        </p:nvSpPr>
        <p:spPr/>
        <p:txBody>
          <a:bodyPr/>
          <a:lstStyle/>
          <a:p>
            <a:pPr>
              <a:defRPr/>
            </a:pPr>
            <a:fld id="{AAF93E34-86CE-4FDB-9FDA-FF020A1A1541}" type="slidenum">
              <a:rPr lang="en-US" altLang="zh-TW"/>
              <a:pPr>
                <a:defRPr/>
              </a:pPr>
              <a:t>11</a:t>
            </a:fld>
            <a:endParaRPr lang="en-US" altLang="zh-TW"/>
          </a:p>
        </p:txBody>
      </p:sp>
      <p:sp>
        <p:nvSpPr>
          <p:cNvPr id="64515" name="Rectangle 2"/>
          <p:cNvSpPr>
            <a:spLocks noChangeArrowheads="1"/>
          </p:cNvSpPr>
          <p:nvPr/>
        </p:nvSpPr>
        <p:spPr bwMode="auto">
          <a:xfrm>
            <a:off x="107950" y="762000"/>
            <a:ext cx="8964613" cy="2841625"/>
          </a:xfrm>
          <a:prstGeom prst="rect">
            <a:avLst/>
          </a:prstGeom>
          <a:solidFill>
            <a:schemeClr val="bg2"/>
          </a:solidFill>
          <a:ln w="3175">
            <a:solidFill>
              <a:schemeClr val="tx1"/>
            </a:solidFill>
            <a:miter lim="800000"/>
            <a:headEnd/>
            <a:tailEnd/>
          </a:ln>
        </p:spPr>
        <p:txBody>
          <a:bodyPr wrap="none" lIns="90000" tIns="46800" rIns="90000" bIns="46800" anchor="ctr"/>
          <a:lstStyle/>
          <a:p>
            <a:endParaRPr lang="zh-TW" altLang="en-US"/>
          </a:p>
        </p:txBody>
      </p:sp>
      <p:sp>
        <p:nvSpPr>
          <p:cNvPr id="64516" name="Rectangle 3"/>
          <p:cNvSpPr>
            <a:spLocks noChangeArrowheads="1"/>
          </p:cNvSpPr>
          <p:nvPr/>
        </p:nvSpPr>
        <p:spPr bwMode="auto">
          <a:xfrm>
            <a:off x="3201988" y="1265238"/>
            <a:ext cx="2881312" cy="936625"/>
          </a:xfrm>
          <a:prstGeom prst="rect">
            <a:avLst/>
          </a:prstGeom>
          <a:solidFill>
            <a:srgbClr val="DDDDDD"/>
          </a:solidFill>
          <a:ln w="3175">
            <a:solidFill>
              <a:srgbClr val="DDDDDD"/>
            </a:solidFill>
            <a:miter lim="800000"/>
            <a:headEnd/>
            <a:tailEnd/>
          </a:ln>
        </p:spPr>
        <p:txBody>
          <a:bodyPr wrap="none" lIns="90000" tIns="46800" rIns="90000" bIns="46800"/>
          <a:lstStyle/>
          <a:p>
            <a:r>
              <a:rPr lang="zh-TW" altLang="en-US" sz="1200" b="1">
                <a:solidFill>
                  <a:schemeClr val="folHlink"/>
                </a:solidFill>
                <a:latin typeface="Times New Roman" pitchFamily="18" charset="0"/>
              </a:rPr>
              <a:t>人工確認</a:t>
            </a:r>
          </a:p>
        </p:txBody>
      </p:sp>
      <p:sp>
        <p:nvSpPr>
          <p:cNvPr id="64517" name="Rectangle 4"/>
          <p:cNvSpPr>
            <a:spLocks noChangeArrowheads="1"/>
          </p:cNvSpPr>
          <p:nvPr/>
        </p:nvSpPr>
        <p:spPr bwMode="auto">
          <a:xfrm>
            <a:off x="179388" y="904875"/>
            <a:ext cx="2592387" cy="288925"/>
          </a:xfrm>
          <a:prstGeom prst="rect">
            <a:avLst/>
          </a:prstGeom>
          <a:solidFill>
            <a:srgbClr val="FF99FF"/>
          </a:solidFill>
          <a:ln w="3175">
            <a:solidFill>
              <a:srgbClr val="DDDDDD"/>
            </a:solidFill>
            <a:miter lim="800000"/>
            <a:headEnd/>
            <a:tailEnd/>
          </a:ln>
        </p:spPr>
        <p:txBody>
          <a:bodyPr wrap="none" lIns="90000" tIns="46800" rIns="90000" bIns="46800"/>
          <a:lstStyle/>
          <a:p>
            <a:r>
              <a:rPr lang="zh-TW" altLang="en-US" sz="1400" b="1">
                <a:solidFill>
                  <a:schemeClr val="bg2"/>
                </a:solidFill>
                <a:latin typeface="Times New Roman" pitchFamily="18" charset="0"/>
              </a:rPr>
              <a:t>供   應   商</a:t>
            </a:r>
          </a:p>
        </p:txBody>
      </p:sp>
      <p:sp>
        <p:nvSpPr>
          <p:cNvPr id="1757189" name="Rectangle 5"/>
          <p:cNvSpPr>
            <a:spLocks noGrp="1" noChangeArrowheads="1"/>
          </p:cNvSpPr>
          <p:nvPr>
            <p:ph type="title"/>
          </p:nvPr>
        </p:nvSpPr>
        <p:spPr>
          <a:xfrm>
            <a:off x="457200" y="-152400"/>
            <a:ext cx="8686800" cy="1143000"/>
          </a:xfrm>
        </p:spPr>
        <p:txBody>
          <a:bodyPr/>
          <a:lstStyle/>
          <a:p>
            <a:pPr eaLnBrk="1" hangingPunct="1">
              <a:defRPr/>
            </a:pPr>
            <a:r>
              <a:rPr lang="zh-TW" altLang="en-US" sz="3200" smtClean="0"/>
              <a:t>業務溝通典範轉移</a:t>
            </a:r>
          </a:p>
        </p:txBody>
      </p:sp>
      <p:sp>
        <p:nvSpPr>
          <p:cNvPr id="64519" name="AutoShape 6"/>
          <p:cNvSpPr>
            <a:spLocks noChangeArrowheads="1"/>
          </p:cNvSpPr>
          <p:nvPr/>
        </p:nvSpPr>
        <p:spPr bwMode="auto">
          <a:xfrm>
            <a:off x="755650" y="1341438"/>
            <a:ext cx="1295400" cy="1008062"/>
          </a:xfrm>
          <a:prstGeom prst="homePlate">
            <a:avLst>
              <a:gd name="adj" fmla="val 32126"/>
            </a:avLst>
          </a:prstGeom>
          <a:solidFill>
            <a:srgbClr val="DDDDDD"/>
          </a:solidFill>
          <a:ln w="3175">
            <a:solidFill>
              <a:srgbClr val="DDDDDD"/>
            </a:solidFill>
            <a:miter lim="800000"/>
            <a:headEnd/>
            <a:tailEnd/>
          </a:ln>
        </p:spPr>
        <p:txBody>
          <a:bodyPr wrap="none" lIns="90000" tIns="46800" rIns="90000" bIns="46800" anchor="ctr"/>
          <a:lstStyle/>
          <a:p>
            <a:pPr algn="l"/>
            <a:r>
              <a:rPr lang="zh-TW" altLang="en-US" sz="1000" b="1">
                <a:solidFill>
                  <a:schemeClr val="bg2"/>
                </a:solidFill>
                <a:latin typeface="Times New Roman" pitchFamily="18" charset="0"/>
              </a:rPr>
              <a:t>需求預測</a:t>
            </a:r>
          </a:p>
          <a:p>
            <a:pPr algn="l"/>
            <a:r>
              <a:rPr lang="zh-TW" altLang="en-US" sz="1000" b="1">
                <a:solidFill>
                  <a:schemeClr val="bg2"/>
                </a:solidFill>
                <a:latin typeface="Times New Roman" pitchFamily="18" charset="0"/>
              </a:rPr>
              <a:t>採購單</a:t>
            </a:r>
          </a:p>
          <a:p>
            <a:pPr algn="l"/>
            <a:r>
              <a:rPr lang="zh-TW" altLang="en-US" sz="1000" b="1">
                <a:solidFill>
                  <a:schemeClr val="bg2"/>
                </a:solidFill>
                <a:latin typeface="Times New Roman" pitchFamily="18" charset="0"/>
              </a:rPr>
              <a:t>訂單</a:t>
            </a:r>
          </a:p>
          <a:p>
            <a:pPr algn="l"/>
            <a:r>
              <a:rPr lang="zh-TW" altLang="en-US" sz="1000" b="1">
                <a:solidFill>
                  <a:schemeClr val="bg2"/>
                </a:solidFill>
                <a:latin typeface="Times New Roman" pitchFamily="18" charset="0"/>
              </a:rPr>
              <a:t>發票</a:t>
            </a:r>
          </a:p>
          <a:p>
            <a:pPr algn="l"/>
            <a:r>
              <a:rPr lang="zh-TW" altLang="en-US" sz="1000" b="1">
                <a:solidFill>
                  <a:schemeClr val="bg2"/>
                </a:solidFill>
                <a:latin typeface="Times New Roman" pitchFamily="18" charset="0"/>
              </a:rPr>
              <a:t>出貨通知</a:t>
            </a:r>
          </a:p>
          <a:p>
            <a:pPr algn="l"/>
            <a:r>
              <a:rPr lang="zh-TW" altLang="en-US" sz="1000" b="1">
                <a:solidFill>
                  <a:schemeClr val="bg2"/>
                </a:solidFill>
                <a:latin typeface="Times New Roman" pitchFamily="18" charset="0"/>
              </a:rPr>
              <a:t>不良品退回</a:t>
            </a:r>
          </a:p>
        </p:txBody>
      </p:sp>
      <p:sp>
        <p:nvSpPr>
          <p:cNvPr id="64520" name="Rectangle 7"/>
          <p:cNvSpPr>
            <a:spLocks noChangeArrowheads="1"/>
          </p:cNvSpPr>
          <p:nvPr/>
        </p:nvSpPr>
        <p:spPr bwMode="auto">
          <a:xfrm>
            <a:off x="2987675" y="904875"/>
            <a:ext cx="3313113" cy="288925"/>
          </a:xfrm>
          <a:prstGeom prst="rect">
            <a:avLst/>
          </a:prstGeom>
          <a:solidFill>
            <a:srgbClr val="FF99FF"/>
          </a:solidFill>
          <a:ln w="3175">
            <a:solidFill>
              <a:srgbClr val="DDDDDD"/>
            </a:solidFill>
            <a:miter lim="800000"/>
            <a:headEnd/>
            <a:tailEnd/>
          </a:ln>
        </p:spPr>
        <p:txBody>
          <a:bodyPr wrap="none" lIns="90000" tIns="46800" rIns="90000" bIns="46800"/>
          <a:lstStyle/>
          <a:p>
            <a:r>
              <a:rPr lang="zh-TW" altLang="en-US" sz="1400" b="1">
                <a:solidFill>
                  <a:schemeClr val="bg2"/>
                </a:solidFill>
                <a:latin typeface="Times New Roman" pitchFamily="18" charset="0"/>
              </a:rPr>
              <a:t>企    業</a:t>
            </a:r>
          </a:p>
        </p:txBody>
      </p:sp>
      <p:sp>
        <p:nvSpPr>
          <p:cNvPr id="64521" name="Rectangle 8"/>
          <p:cNvSpPr>
            <a:spLocks noChangeArrowheads="1"/>
          </p:cNvSpPr>
          <p:nvPr/>
        </p:nvSpPr>
        <p:spPr bwMode="auto">
          <a:xfrm>
            <a:off x="6516688" y="906463"/>
            <a:ext cx="2447925" cy="287337"/>
          </a:xfrm>
          <a:prstGeom prst="rect">
            <a:avLst/>
          </a:prstGeom>
          <a:solidFill>
            <a:srgbClr val="FF99FF"/>
          </a:solidFill>
          <a:ln w="3175">
            <a:solidFill>
              <a:srgbClr val="DDDDDD"/>
            </a:solidFill>
            <a:miter lim="800000"/>
            <a:headEnd/>
            <a:tailEnd/>
          </a:ln>
        </p:spPr>
        <p:txBody>
          <a:bodyPr wrap="none" lIns="90000" tIns="46800" rIns="90000" bIns="46800"/>
          <a:lstStyle/>
          <a:p>
            <a:r>
              <a:rPr lang="zh-TW" altLang="en-US" sz="1400" b="1">
                <a:solidFill>
                  <a:schemeClr val="bg2"/>
                </a:solidFill>
                <a:latin typeface="Times New Roman" pitchFamily="18" charset="0"/>
              </a:rPr>
              <a:t>客    戶</a:t>
            </a:r>
          </a:p>
        </p:txBody>
      </p:sp>
      <p:sp>
        <p:nvSpPr>
          <p:cNvPr id="64522" name="Rectangle 9"/>
          <p:cNvSpPr>
            <a:spLocks noChangeArrowheads="1"/>
          </p:cNvSpPr>
          <p:nvPr/>
        </p:nvSpPr>
        <p:spPr bwMode="auto">
          <a:xfrm>
            <a:off x="3275013" y="1482725"/>
            <a:ext cx="360362" cy="649288"/>
          </a:xfrm>
          <a:prstGeom prst="rect">
            <a:avLst/>
          </a:prstGeom>
          <a:solidFill>
            <a:schemeClr val="bg1"/>
          </a:solid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採購</a:t>
            </a:r>
          </a:p>
        </p:txBody>
      </p:sp>
      <p:sp>
        <p:nvSpPr>
          <p:cNvPr id="64523" name="Rectangle 10"/>
          <p:cNvSpPr>
            <a:spLocks noChangeArrowheads="1"/>
          </p:cNvSpPr>
          <p:nvPr/>
        </p:nvSpPr>
        <p:spPr bwMode="auto">
          <a:xfrm>
            <a:off x="3778250" y="1482725"/>
            <a:ext cx="360363" cy="649288"/>
          </a:xfrm>
          <a:prstGeom prst="rect">
            <a:avLst/>
          </a:prstGeom>
          <a:solidFill>
            <a:schemeClr val="bg1"/>
          </a:solid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運籌</a:t>
            </a:r>
          </a:p>
        </p:txBody>
      </p:sp>
      <p:sp>
        <p:nvSpPr>
          <p:cNvPr id="64524" name="Rectangle 11"/>
          <p:cNvSpPr>
            <a:spLocks noChangeArrowheads="1"/>
          </p:cNvSpPr>
          <p:nvPr/>
        </p:nvSpPr>
        <p:spPr bwMode="auto">
          <a:xfrm>
            <a:off x="4283075" y="1482725"/>
            <a:ext cx="360363" cy="649288"/>
          </a:xfrm>
          <a:prstGeom prst="rect">
            <a:avLst/>
          </a:prstGeom>
          <a:solidFill>
            <a:schemeClr val="bg1"/>
          </a:solid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業管</a:t>
            </a:r>
          </a:p>
        </p:txBody>
      </p:sp>
      <p:sp>
        <p:nvSpPr>
          <p:cNvPr id="64525" name="Rectangle 12"/>
          <p:cNvSpPr>
            <a:spLocks noChangeArrowheads="1"/>
          </p:cNvSpPr>
          <p:nvPr/>
        </p:nvSpPr>
        <p:spPr bwMode="auto">
          <a:xfrm>
            <a:off x="4714875" y="1482725"/>
            <a:ext cx="360363" cy="649288"/>
          </a:xfrm>
          <a:prstGeom prst="rect">
            <a:avLst/>
          </a:prstGeom>
          <a:solidFill>
            <a:schemeClr val="bg1"/>
          </a:solidFill>
          <a:ln w="3175">
            <a:solidFill>
              <a:schemeClr val="tx1"/>
            </a:solidFill>
            <a:miter lim="800000"/>
            <a:headEnd/>
            <a:tailEnd/>
          </a:ln>
        </p:spPr>
        <p:txBody>
          <a:bodyPr wrap="none" lIns="90000" tIns="46800" rIns="90000" bIns="46800" anchor="ctr"/>
          <a:lstStyle/>
          <a:p>
            <a:r>
              <a:rPr lang="en-US" altLang="zh-TW" sz="1000" b="1">
                <a:latin typeface="Times New Roman" pitchFamily="18" charset="0"/>
              </a:rPr>
              <a:t>OP</a:t>
            </a:r>
          </a:p>
        </p:txBody>
      </p:sp>
      <p:sp>
        <p:nvSpPr>
          <p:cNvPr id="64526" name="Rectangle 13"/>
          <p:cNvSpPr>
            <a:spLocks noChangeArrowheads="1"/>
          </p:cNvSpPr>
          <p:nvPr/>
        </p:nvSpPr>
        <p:spPr bwMode="auto">
          <a:xfrm>
            <a:off x="5218113" y="1482725"/>
            <a:ext cx="360362" cy="649288"/>
          </a:xfrm>
          <a:prstGeom prst="rect">
            <a:avLst/>
          </a:prstGeom>
          <a:solidFill>
            <a:schemeClr val="bg1"/>
          </a:solid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業務</a:t>
            </a:r>
          </a:p>
        </p:txBody>
      </p:sp>
      <p:sp>
        <p:nvSpPr>
          <p:cNvPr id="64527" name="Rectangle 14"/>
          <p:cNvSpPr>
            <a:spLocks noChangeArrowheads="1"/>
          </p:cNvSpPr>
          <p:nvPr/>
        </p:nvSpPr>
        <p:spPr bwMode="auto">
          <a:xfrm>
            <a:off x="5651500" y="1482725"/>
            <a:ext cx="360363" cy="649288"/>
          </a:xfrm>
          <a:prstGeom prst="rect">
            <a:avLst/>
          </a:prstGeom>
          <a:solidFill>
            <a:schemeClr val="bg1"/>
          </a:solidFill>
          <a:ln w="3175">
            <a:solidFill>
              <a:schemeClr val="tx1"/>
            </a:solidFill>
            <a:miter lim="800000"/>
            <a:headEnd/>
            <a:tailEnd/>
          </a:ln>
        </p:spPr>
        <p:txBody>
          <a:bodyPr wrap="none" lIns="90000" tIns="46800" rIns="90000" bIns="46800" anchor="ctr"/>
          <a:lstStyle/>
          <a:p>
            <a:r>
              <a:rPr lang="en-US" altLang="zh-TW" sz="1000" b="1">
                <a:latin typeface="Times New Roman" pitchFamily="18" charset="0"/>
              </a:rPr>
              <a:t>FAE</a:t>
            </a:r>
          </a:p>
          <a:p>
            <a:r>
              <a:rPr lang="en-US" altLang="zh-TW" sz="1000" b="1">
                <a:latin typeface="Times New Roman" pitchFamily="18" charset="0"/>
              </a:rPr>
              <a:t>TME</a:t>
            </a:r>
          </a:p>
        </p:txBody>
      </p:sp>
      <p:sp>
        <p:nvSpPr>
          <p:cNvPr id="64528" name="AutoShape 15"/>
          <p:cNvSpPr>
            <a:spLocks noChangeArrowheads="1"/>
          </p:cNvSpPr>
          <p:nvPr/>
        </p:nvSpPr>
        <p:spPr bwMode="auto">
          <a:xfrm rot="10800000">
            <a:off x="7308850" y="1268413"/>
            <a:ext cx="1223963" cy="1150937"/>
          </a:xfrm>
          <a:prstGeom prst="homePlate">
            <a:avLst>
              <a:gd name="adj" fmla="val 26586"/>
            </a:avLst>
          </a:prstGeom>
          <a:solidFill>
            <a:srgbClr val="DDDDDD"/>
          </a:solidFill>
          <a:ln w="3175">
            <a:solidFill>
              <a:schemeClr val="tx1"/>
            </a:solidFill>
            <a:miter lim="800000"/>
            <a:headEnd/>
            <a:tailEnd/>
          </a:ln>
        </p:spPr>
        <p:txBody>
          <a:bodyPr rot="10800000" wrap="none" lIns="90000" tIns="46800" rIns="90000" bIns="46800" anchor="ctr"/>
          <a:lstStyle/>
          <a:p>
            <a:pPr algn="r"/>
            <a:r>
              <a:rPr lang="zh-TW" altLang="en-US" sz="1000" b="1">
                <a:solidFill>
                  <a:schemeClr val="bg2"/>
                </a:solidFill>
                <a:latin typeface="Times New Roman" pitchFamily="18" charset="0"/>
              </a:rPr>
              <a:t>協同設計需求</a:t>
            </a:r>
          </a:p>
          <a:p>
            <a:pPr algn="r"/>
            <a:r>
              <a:rPr lang="zh-TW" altLang="en-US" sz="1000" b="1">
                <a:solidFill>
                  <a:schemeClr val="bg2"/>
                </a:solidFill>
                <a:latin typeface="Times New Roman" pitchFamily="18" charset="0"/>
              </a:rPr>
              <a:t>詢報價</a:t>
            </a:r>
          </a:p>
          <a:p>
            <a:pPr algn="r"/>
            <a:r>
              <a:rPr lang="zh-TW" altLang="en-US" sz="1000" b="1">
                <a:solidFill>
                  <a:schemeClr val="bg2"/>
                </a:solidFill>
                <a:latin typeface="Times New Roman" pitchFamily="18" charset="0"/>
              </a:rPr>
              <a:t>需求預測</a:t>
            </a:r>
          </a:p>
          <a:p>
            <a:pPr algn="r"/>
            <a:r>
              <a:rPr lang="zh-TW" altLang="en-US" sz="1000" b="1">
                <a:solidFill>
                  <a:schemeClr val="bg2"/>
                </a:solidFill>
                <a:latin typeface="Times New Roman" pitchFamily="18" charset="0"/>
              </a:rPr>
              <a:t>訂單</a:t>
            </a:r>
          </a:p>
          <a:p>
            <a:pPr algn="r"/>
            <a:r>
              <a:rPr lang="zh-TW" altLang="en-US" sz="1000" b="1">
                <a:solidFill>
                  <a:schemeClr val="bg2"/>
                </a:solidFill>
                <a:latin typeface="Times New Roman" pitchFamily="18" charset="0"/>
              </a:rPr>
              <a:t>發票</a:t>
            </a:r>
          </a:p>
          <a:p>
            <a:pPr algn="r"/>
            <a:r>
              <a:rPr lang="zh-TW" altLang="en-US" sz="1000" b="1">
                <a:solidFill>
                  <a:schemeClr val="bg2"/>
                </a:solidFill>
                <a:latin typeface="Times New Roman" pitchFamily="18" charset="0"/>
              </a:rPr>
              <a:t>寄存倉資訊</a:t>
            </a:r>
          </a:p>
        </p:txBody>
      </p:sp>
      <p:sp>
        <p:nvSpPr>
          <p:cNvPr id="64529" name="Text Box 16"/>
          <p:cNvSpPr txBox="1">
            <a:spLocks noChangeArrowheads="1"/>
          </p:cNvSpPr>
          <p:nvPr/>
        </p:nvSpPr>
        <p:spPr bwMode="auto">
          <a:xfrm>
            <a:off x="2554288" y="1412875"/>
            <a:ext cx="720725" cy="274638"/>
          </a:xfrm>
          <a:prstGeom prst="rect">
            <a:avLst/>
          </a:prstGeom>
          <a:noFill/>
          <a:ln w="3175" algn="ctr">
            <a:noFill/>
            <a:miter lim="800000"/>
            <a:headEnd/>
            <a:tailEnd/>
          </a:ln>
        </p:spPr>
        <p:txBody>
          <a:bodyPr lIns="90000" tIns="46800" rIns="90000" bIns="46800">
            <a:spAutoFit/>
          </a:bodyPr>
          <a:lstStyle/>
          <a:p>
            <a:r>
              <a:rPr lang="zh-TW" altLang="en-US" sz="1200" b="1">
                <a:solidFill>
                  <a:schemeClr val="folHlink"/>
                </a:solidFill>
                <a:latin typeface="Times New Roman" pitchFamily="18" charset="0"/>
              </a:rPr>
              <a:t>人工</a:t>
            </a:r>
          </a:p>
        </p:txBody>
      </p:sp>
      <p:sp>
        <p:nvSpPr>
          <p:cNvPr id="64530" name="Rectangle 17"/>
          <p:cNvSpPr>
            <a:spLocks noChangeArrowheads="1"/>
          </p:cNvSpPr>
          <p:nvPr/>
        </p:nvSpPr>
        <p:spPr bwMode="auto">
          <a:xfrm>
            <a:off x="2051050" y="1341438"/>
            <a:ext cx="504825" cy="1079500"/>
          </a:xfrm>
          <a:prstGeom prst="rect">
            <a:avLst/>
          </a:prstGeom>
          <a:no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傳真</a:t>
            </a:r>
          </a:p>
          <a:p>
            <a:r>
              <a:rPr lang="zh-TW" altLang="en-US" sz="1000" b="1">
                <a:latin typeface="Times New Roman" pitchFamily="18" charset="0"/>
              </a:rPr>
              <a:t>電話</a:t>
            </a:r>
          </a:p>
          <a:p>
            <a:r>
              <a:rPr lang="zh-TW" altLang="en-US" sz="1000" b="1">
                <a:latin typeface="Times New Roman" pitchFamily="18" charset="0"/>
              </a:rPr>
              <a:t>電子郵件</a:t>
            </a:r>
          </a:p>
        </p:txBody>
      </p:sp>
      <p:sp>
        <p:nvSpPr>
          <p:cNvPr id="64531" name="Rectangle 18"/>
          <p:cNvSpPr>
            <a:spLocks noChangeArrowheads="1"/>
          </p:cNvSpPr>
          <p:nvPr/>
        </p:nvSpPr>
        <p:spPr bwMode="auto">
          <a:xfrm>
            <a:off x="6804025" y="1339850"/>
            <a:ext cx="504825" cy="1079500"/>
          </a:xfrm>
          <a:prstGeom prst="rect">
            <a:avLst/>
          </a:prstGeom>
          <a:no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傳真</a:t>
            </a:r>
          </a:p>
          <a:p>
            <a:r>
              <a:rPr lang="zh-TW" altLang="en-US" sz="1000" b="1">
                <a:latin typeface="Times New Roman" pitchFamily="18" charset="0"/>
              </a:rPr>
              <a:t>電話</a:t>
            </a:r>
          </a:p>
          <a:p>
            <a:r>
              <a:rPr lang="zh-TW" altLang="en-US" sz="1000" b="1">
                <a:latin typeface="Times New Roman" pitchFamily="18" charset="0"/>
              </a:rPr>
              <a:t>電子郵件</a:t>
            </a:r>
          </a:p>
        </p:txBody>
      </p:sp>
      <p:sp>
        <p:nvSpPr>
          <p:cNvPr id="64532" name="Line 19"/>
          <p:cNvSpPr>
            <a:spLocks noChangeShapeType="1"/>
          </p:cNvSpPr>
          <p:nvPr/>
        </p:nvSpPr>
        <p:spPr bwMode="auto">
          <a:xfrm>
            <a:off x="2554288" y="1773238"/>
            <a:ext cx="647700" cy="0"/>
          </a:xfrm>
          <a:prstGeom prst="line">
            <a:avLst/>
          </a:prstGeom>
          <a:noFill/>
          <a:ln w="76200">
            <a:solidFill>
              <a:schemeClr val="tx1"/>
            </a:solidFill>
            <a:round/>
            <a:headEnd type="triangle" w="med" len="med"/>
            <a:tailEnd type="triangle" w="med" len="med"/>
          </a:ln>
        </p:spPr>
        <p:txBody>
          <a:bodyPr wrap="none" lIns="90000" tIns="46800" rIns="90000" bIns="46800" anchor="ctr"/>
          <a:lstStyle/>
          <a:p>
            <a:endParaRPr lang="zh-TW" altLang="en-US"/>
          </a:p>
        </p:txBody>
      </p:sp>
      <p:sp>
        <p:nvSpPr>
          <p:cNvPr id="64533" name="Text Box 20"/>
          <p:cNvSpPr txBox="1">
            <a:spLocks noChangeArrowheads="1"/>
          </p:cNvSpPr>
          <p:nvPr/>
        </p:nvSpPr>
        <p:spPr bwMode="auto">
          <a:xfrm>
            <a:off x="6081713" y="1484313"/>
            <a:ext cx="720725" cy="274637"/>
          </a:xfrm>
          <a:prstGeom prst="rect">
            <a:avLst/>
          </a:prstGeom>
          <a:noFill/>
          <a:ln w="3175" algn="ctr">
            <a:noFill/>
            <a:miter lim="800000"/>
            <a:headEnd/>
            <a:tailEnd/>
          </a:ln>
        </p:spPr>
        <p:txBody>
          <a:bodyPr lIns="90000" tIns="46800" rIns="90000" bIns="46800">
            <a:spAutoFit/>
          </a:bodyPr>
          <a:lstStyle/>
          <a:p>
            <a:r>
              <a:rPr lang="zh-TW" altLang="en-US" sz="1200" b="1">
                <a:solidFill>
                  <a:schemeClr val="folHlink"/>
                </a:solidFill>
                <a:latin typeface="Times New Roman" pitchFamily="18" charset="0"/>
              </a:rPr>
              <a:t>人工</a:t>
            </a:r>
          </a:p>
        </p:txBody>
      </p:sp>
      <p:sp>
        <p:nvSpPr>
          <p:cNvPr id="64534" name="Line 21"/>
          <p:cNvSpPr>
            <a:spLocks noChangeShapeType="1"/>
          </p:cNvSpPr>
          <p:nvPr/>
        </p:nvSpPr>
        <p:spPr bwMode="auto">
          <a:xfrm>
            <a:off x="6081713" y="1844675"/>
            <a:ext cx="647700" cy="0"/>
          </a:xfrm>
          <a:prstGeom prst="line">
            <a:avLst/>
          </a:prstGeom>
          <a:noFill/>
          <a:ln w="76200">
            <a:solidFill>
              <a:schemeClr val="tx1"/>
            </a:solidFill>
            <a:round/>
            <a:headEnd type="triangle" w="med" len="med"/>
            <a:tailEnd type="triangle" w="med" len="med"/>
          </a:ln>
        </p:spPr>
        <p:txBody>
          <a:bodyPr wrap="none" lIns="90000" tIns="46800" rIns="90000" bIns="46800" anchor="ctr"/>
          <a:lstStyle/>
          <a:p>
            <a:endParaRPr lang="zh-TW" altLang="en-US"/>
          </a:p>
        </p:txBody>
      </p:sp>
      <p:sp>
        <p:nvSpPr>
          <p:cNvPr id="1757206" name="AutoShape 22"/>
          <p:cNvSpPr>
            <a:spLocks noChangeArrowheads="1"/>
          </p:cNvSpPr>
          <p:nvPr/>
        </p:nvSpPr>
        <p:spPr bwMode="auto">
          <a:xfrm>
            <a:off x="3225800" y="2201863"/>
            <a:ext cx="2808288" cy="936625"/>
          </a:xfrm>
          <a:prstGeom prst="upDownArrowCallout">
            <a:avLst>
              <a:gd name="adj1" fmla="val 65935"/>
              <a:gd name="adj2" fmla="val 74958"/>
              <a:gd name="adj3" fmla="val 16440"/>
              <a:gd name="adj4" fmla="val 50000"/>
            </a:avLst>
          </a:prstGeom>
          <a:gradFill rotWithShape="1">
            <a:gsLst>
              <a:gs pos="0">
                <a:srgbClr val="996633"/>
              </a:gs>
              <a:gs pos="50000">
                <a:schemeClr val="bg1"/>
              </a:gs>
              <a:gs pos="100000">
                <a:srgbClr val="996633"/>
              </a:gs>
            </a:gsLst>
            <a:lin ang="5400000" scaled="1"/>
          </a:gradFill>
          <a:ln w="3175">
            <a:solidFill>
              <a:schemeClr val="tx1"/>
            </a:solidFill>
            <a:miter lim="800000"/>
            <a:headEnd/>
            <a:tailEnd/>
          </a:ln>
          <a:effectLst/>
        </p:spPr>
        <p:txBody>
          <a:bodyPr wrap="none" lIns="90000" tIns="46800" rIns="90000" bIns="46800" anchor="ctr"/>
          <a:lstStyle/>
          <a:p>
            <a:pPr>
              <a:defRPr/>
            </a:pPr>
            <a:r>
              <a:rPr kumimoji="0" lang="zh-TW" altLang="en-US" sz="1000" b="1">
                <a:latin typeface="Times New Roman" pitchFamily="18" charset="0"/>
              </a:rPr>
              <a:t>採購作</a:t>
            </a:r>
            <a:r>
              <a:rPr lang="zh-TW" altLang="en-US" sz="1000" b="1">
                <a:latin typeface="Times New Roman" pitchFamily="18" charset="0"/>
              </a:rPr>
              <a:t>業 </a:t>
            </a:r>
            <a:r>
              <a:rPr lang="en-US" altLang="zh-TW" sz="1000" b="1">
                <a:latin typeface="Times New Roman" pitchFamily="18" charset="0"/>
              </a:rPr>
              <a:t>/ </a:t>
            </a:r>
            <a:r>
              <a:rPr lang="zh-TW" altLang="en-US" sz="1000" b="1">
                <a:latin typeface="Times New Roman" pitchFamily="18" charset="0"/>
              </a:rPr>
              <a:t>進出貨作業</a:t>
            </a:r>
          </a:p>
          <a:p>
            <a:pPr>
              <a:defRPr/>
            </a:pPr>
            <a:r>
              <a:rPr lang="zh-TW" altLang="en-US" sz="1000" b="1">
                <a:latin typeface="Times New Roman" pitchFamily="18" charset="0"/>
              </a:rPr>
              <a:t>報價作業 </a:t>
            </a:r>
            <a:r>
              <a:rPr lang="en-US" altLang="zh-TW" sz="1000" b="1">
                <a:latin typeface="Times New Roman" pitchFamily="18" charset="0"/>
              </a:rPr>
              <a:t>/ </a:t>
            </a:r>
            <a:r>
              <a:rPr lang="zh-TW" altLang="en-US" sz="1000" b="1">
                <a:latin typeface="Times New Roman" pitchFamily="18" charset="0"/>
              </a:rPr>
              <a:t>庫存管理 </a:t>
            </a:r>
            <a:r>
              <a:rPr lang="en-US" altLang="zh-TW" sz="1000" b="1">
                <a:latin typeface="Times New Roman" pitchFamily="18" charset="0"/>
              </a:rPr>
              <a:t>/ </a:t>
            </a:r>
            <a:r>
              <a:rPr lang="zh-TW" altLang="en-US" sz="1000" b="1">
                <a:latin typeface="Times New Roman" pitchFamily="18" charset="0"/>
              </a:rPr>
              <a:t>訂單作業</a:t>
            </a:r>
          </a:p>
        </p:txBody>
      </p:sp>
      <p:grpSp>
        <p:nvGrpSpPr>
          <p:cNvPr id="2" name="Group 23"/>
          <p:cNvGrpSpPr>
            <a:grpSpLocks/>
          </p:cNvGrpSpPr>
          <p:nvPr/>
        </p:nvGrpSpPr>
        <p:grpSpPr bwMode="auto">
          <a:xfrm>
            <a:off x="4318000" y="3048000"/>
            <a:ext cx="592138" cy="508000"/>
            <a:chOff x="394" y="1946"/>
            <a:chExt cx="366" cy="337"/>
          </a:xfrm>
        </p:grpSpPr>
        <p:sp>
          <p:nvSpPr>
            <p:cNvPr id="64645" name="Freeform 24"/>
            <p:cNvSpPr>
              <a:spLocks/>
            </p:cNvSpPr>
            <p:nvPr/>
          </p:nvSpPr>
          <p:spPr bwMode="auto">
            <a:xfrm>
              <a:off x="394" y="1946"/>
              <a:ext cx="366" cy="337"/>
            </a:xfrm>
            <a:custGeom>
              <a:avLst/>
              <a:gdLst>
                <a:gd name="T0" fmla="*/ 0 w 366"/>
                <a:gd name="T1" fmla="*/ 256 h 337"/>
                <a:gd name="T2" fmla="*/ 67 w 366"/>
                <a:gd name="T3" fmla="*/ 256 h 337"/>
                <a:gd name="T4" fmla="*/ 122 w 366"/>
                <a:gd name="T5" fmla="*/ 262 h 337"/>
                <a:gd name="T6" fmla="*/ 122 w 366"/>
                <a:gd name="T7" fmla="*/ 275 h 337"/>
                <a:gd name="T8" fmla="*/ 67 w 366"/>
                <a:gd name="T9" fmla="*/ 275 h 337"/>
                <a:gd name="T10" fmla="*/ 67 w 366"/>
                <a:gd name="T11" fmla="*/ 287 h 337"/>
                <a:gd name="T12" fmla="*/ 20 w 366"/>
                <a:gd name="T13" fmla="*/ 287 h 337"/>
                <a:gd name="T14" fmla="*/ 20 w 366"/>
                <a:gd name="T15" fmla="*/ 337 h 337"/>
                <a:gd name="T16" fmla="*/ 339 w 366"/>
                <a:gd name="T17" fmla="*/ 337 h 337"/>
                <a:gd name="T18" fmla="*/ 339 w 366"/>
                <a:gd name="T19" fmla="*/ 287 h 337"/>
                <a:gd name="T20" fmla="*/ 298 w 366"/>
                <a:gd name="T21" fmla="*/ 287 h 337"/>
                <a:gd name="T22" fmla="*/ 298 w 366"/>
                <a:gd name="T23" fmla="*/ 275 h 337"/>
                <a:gd name="T24" fmla="*/ 237 w 366"/>
                <a:gd name="T25" fmla="*/ 275 h 337"/>
                <a:gd name="T26" fmla="*/ 237 w 366"/>
                <a:gd name="T27" fmla="*/ 262 h 337"/>
                <a:gd name="T28" fmla="*/ 298 w 366"/>
                <a:gd name="T29" fmla="*/ 256 h 337"/>
                <a:gd name="T30" fmla="*/ 366 w 366"/>
                <a:gd name="T31" fmla="*/ 256 h 337"/>
                <a:gd name="T32" fmla="*/ 366 w 366"/>
                <a:gd name="T33" fmla="*/ 0 h 337"/>
                <a:gd name="T34" fmla="*/ 0 w 366"/>
                <a:gd name="T35" fmla="*/ 0 h 337"/>
                <a:gd name="T36" fmla="*/ 0 w 366"/>
                <a:gd name="T37" fmla="*/ 256 h 3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337"/>
                <a:gd name="T59" fmla="*/ 366 w 366"/>
                <a:gd name="T60" fmla="*/ 337 h 3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337">
                  <a:moveTo>
                    <a:pt x="0" y="256"/>
                  </a:moveTo>
                  <a:lnTo>
                    <a:pt x="67" y="256"/>
                  </a:lnTo>
                  <a:lnTo>
                    <a:pt x="122" y="262"/>
                  </a:lnTo>
                  <a:lnTo>
                    <a:pt x="122" y="275"/>
                  </a:lnTo>
                  <a:lnTo>
                    <a:pt x="67" y="275"/>
                  </a:lnTo>
                  <a:lnTo>
                    <a:pt x="67" y="287"/>
                  </a:lnTo>
                  <a:lnTo>
                    <a:pt x="20" y="287"/>
                  </a:lnTo>
                  <a:lnTo>
                    <a:pt x="20" y="337"/>
                  </a:lnTo>
                  <a:lnTo>
                    <a:pt x="339" y="337"/>
                  </a:lnTo>
                  <a:lnTo>
                    <a:pt x="339" y="287"/>
                  </a:lnTo>
                  <a:lnTo>
                    <a:pt x="298" y="287"/>
                  </a:lnTo>
                  <a:lnTo>
                    <a:pt x="298" y="275"/>
                  </a:lnTo>
                  <a:lnTo>
                    <a:pt x="237" y="275"/>
                  </a:lnTo>
                  <a:lnTo>
                    <a:pt x="237" y="262"/>
                  </a:lnTo>
                  <a:lnTo>
                    <a:pt x="298" y="256"/>
                  </a:lnTo>
                  <a:lnTo>
                    <a:pt x="366" y="256"/>
                  </a:lnTo>
                  <a:lnTo>
                    <a:pt x="366" y="0"/>
                  </a:lnTo>
                  <a:lnTo>
                    <a:pt x="0" y="0"/>
                  </a:lnTo>
                  <a:lnTo>
                    <a:pt x="0" y="256"/>
                  </a:lnTo>
                  <a:close/>
                </a:path>
              </a:pathLst>
            </a:custGeom>
            <a:solidFill>
              <a:srgbClr val="FFFFFF"/>
            </a:solidFill>
            <a:ln w="9525">
              <a:noFill/>
              <a:round/>
              <a:headEnd/>
              <a:tailEnd/>
            </a:ln>
          </p:spPr>
          <p:txBody>
            <a:bodyPr/>
            <a:lstStyle/>
            <a:p>
              <a:endParaRPr lang="zh-TW" altLang="en-US"/>
            </a:p>
          </p:txBody>
        </p:sp>
        <p:sp>
          <p:nvSpPr>
            <p:cNvPr id="64646" name="Line 25"/>
            <p:cNvSpPr>
              <a:spLocks noChangeShapeType="1"/>
            </p:cNvSpPr>
            <p:nvPr/>
          </p:nvSpPr>
          <p:spPr bwMode="auto">
            <a:xfrm>
              <a:off x="461" y="2233"/>
              <a:ext cx="231" cy="1"/>
            </a:xfrm>
            <a:prstGeom prst="line">
              <a:avLst/>
            </a:prstGeom>
            <a:noFill/>
            <a:ln w="11113">
              <a:solidFill>
                <a:srgbClr val="000000"/>
              </a:solidFill>
              <a:round/>
              <a:headEnd/>
              <a:tailEnd/>
            </a:ln>
          </p:spPr>
          <p:txBody>
            <a:bodyPr/>
            <a:lstStyle/>
            <a:p>
              <a:endParaRPr lang="zh-TW" altLang="en-US"/>
            </a:p>
          </p:txBody>
        </p:sp>
        <p:sp>
          <p:nvSpPr>
            <p:cNvPr id="64647" name="Freeform 26"/>
            <p:cNvSpPr>
              <a:spLocks/>
            </p:cNvSpPr>
            <p:nvPr/>
          </p:nvSpPr>
          <p:spPr bwMode="auto">
            <a:xfrm>
              <a:off x="394" y="1946"/>
              <a:ext cx="366" cy="337"/>
            </a:xfrm>
            <a:custGeom>
              <a:avLst/>
              <a:gdLst>
                <a:gd name="T0" fmla="*/ 0 w 366"/>
                <a:gd name="T1" fmla="*/ 256 h 337"/>
                <a:gd name="T2" fmla="*/ 67 w 366"/>
                <a:gd name="T3" fmla="*/ 256 h 337"/>
                <a:gd name="T4" fmla="*/ 122 w 366"/>
                <a:gd name="T5" fmla="*/ 262 h 337"/>
                <a:gd name="T6" fmla="*/ 122 w 366"/>
                <a:gd name="T7" fmla="*/ 275 h 337"/>
                <a:gd name="T8" fmla="*/ 67 w 366"/>
                <a:gd name="T9" fmla="*/ 275 h 337"/>
                <a:gd name="T10" fmla="*/ 67 w 366"/>
                <a:gd name="T11" fmla="*/ 287 h 337"/>
                <a:gd name="T12" fmla="*/ 20 w 366"/>
                <a:gd name="T13" fmla="*/ 287 h 337"/>
                <a:gd name="T14" fmla="*/ 20 w 366"/>
                <a:gd name="T15" fmla="*/ 337 h 337"/>
                <a:gd name="T16" fmla="*/ 339 w 366"/>
                <a:gd name="T17" fmla="*/ 337 h 337"/>
                <a:gd name="T18" fmla="*/ 339 w 366"/>
                <a:gd name="T19" fmla="*/ 287 h 337"/>
                <a:gd name="T20" fmla="*/ 298 w 366"/>
                <a:gd name="T21" fmla="*/ 287 h 337"/>
                <a:gd name="T22" fmla="*/ 298 w 366"/>
                <a:gd name="T23" fmla="*/ 275 h 337"/>
                <a:gd name="T24" fmla="*/ 237 w 366"/>
                <a:gd name="T25" fmla="*/ 275 h 337"/>
                <a:gd name="T26" fmla="*/ 237 w 366"/>
                <a:gd name="T27" fmla="*/ 262 h 337"/>
                <a:gd name="T28" fmla="*/ 298 w 366"/>
                <a:gd name="T29" fmla="*/ 256 h 337"/>
                <a:gd name="T30" fmla="*/ 366 w 366"/>
                <a:gd name="T31" fmla="*/ 256 h 337"/>
                <a:gd name="T32" fmla="*/ 366 w 366"/>
                <a:gd name="T33" fmla="*/ 0 h 337"/>
                <a:gd name="T34" fmla="*/ 0 w 366"/>
                <a:gd name="T35" fmla="*/ 0 h 337"/>
                <a:gd name="T36" fmla="*/ 0 w 366"/>
                <a:gd name="T37" fmla="*/ 256 h 3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337"/>
                <a:gd name="T59" fmla="*/ 366 w 366"/>
                <a:gd name="T60" fmla="*/ 337 h 3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337">
                  <a:moveTo>
                    <a:pt x="0" y="256"/>
                  </a:moveTo>
                  <a:lnTo>
                    <a:pt x="67" y="256"/>
                  </a:lnTo>
                  <a:lnTo>
                    <a:pt x="122" y="262"/>
                  </a:lnTo>
                  <a:lnTo>
                    <a:pt x="122" y="275"/>
                  </a:lnTo>
                  <a:lnTo>
                    <a:pt x="67" y="275"/>
                  </a:lnTo>
                  <a:lnTo>
                    <a:pt x="67" y="287"/>
                  </a:lnTo>
                  <a:lnTo>
                    <a:pt x="20" y="287"/>
                  </a:lnTo>
                  <a:lnTo>
                    <a:pt x="20" y="337"/>
                  </a:lnTo>
                  <a:lnTo>
                    <a:pt x="339" y="337"/>
                  </a:lnTo>
                  <a:lnTo>
                    <a:pt x="339" y="287"/>
                  </a:lnTo>
                  <a:lnTo>
                    <a:pt x="298" y="287"/>
                  </a:lnTo>
                  <a:lnTo>
                    <a:pt x="298" y="275"/>
                  </a:lnTo>
                  <a:lnTo>
                    <a:pt x="237" y="275"/>
                  </a:lnTo>
                  <a:lnTo>
                    <a:pt x="237" y="262"/>
                  </a:lnTo>
                  <a:lnTo>
                    <a:pt x="298" y="256"/>
                  </a:lnTo>
                  <a:lnTo>
                    <a:pt x="366" y="256"/>
                  </a:lnTo>
                  <a:lnTo>
                    <a:pt x="366" y="0"/>
                  </a:lnTo>
                  <a:lnTo>
                    <a:pt x="0" y="0"/>
                  </a:lnTo>
                  <a:lnTo>
                    <a:pt x="0" y="256"/>
                  </a:lnTo>
                </a:path>
              </a:pathLst>
            </a:custGeom>
            <a:noFill/>
            <a:ln w="11113">
              <a:solidFill>
                <a:srgbClr val="000000"/>
              </a:solidFill>
              <a:round/>
              <a:headEnd/>
              <a:tailEnd/>
            </a:ln>
          </p:spPr>
          <p:txBody>
            <a:bodyPr/>
            <a:lstStyle/>
            <a:p>
              <a:endParaRPr lang="zh-TW" altLang="en-US"/>
            </a:p>
          </p:txBody>
        </p:sp>
        <p:sp>
          <p:nvSpPr>
            <p:cNvPr id="64648" name="Line 27"/>
            <p:cNvSpPr>
              <a:spLocks noChangeShapeType="1"/>
            </p:cNvSpPr>
            <p:nvPr/>
          </p:nvSpPr>
          <p:spPr bwMode="auto">
            <a:xfrm>
              <a:off x="516" y="2221"/>
              <a:ext cx="115" cy="1"/>
            </a:xfrm>
            <a:prstGeom prst="line">
              <a:avLst/>
            </a:prstGeom>
            <a:noFill/>
            <a:ln w="11113">
              <a:solidFill>
                <a:srgbClr val="000000"/>
              </a:solidFill>
              <a:round/>
              <a:headEnd/>
              <a:tailEnd/>
            </a:ln>
          </p:spPr>
          <p:txBody>
            <a:bodyPr/>
            <a:lstStyle/>
            <a:p>
              <a:endParaRPr lang="zh-TW" altLang="en-US"/>
            </a:p>
          </p:txBody>
        </p:sp>
        <p:sp>
          <p:nvSpPr>
            <p:cNvPr id="64649" name="Line 28"/>
            <p:cNvSpPr>
              <a:spLocks noChangeShapeType="1"/>
            </p:cNvSpPr>
            <p:nvPr/>
          </p:nvSpPr>
          <p:spPr bwMode="auto">
            <a:xfrm>
              <a:off x="516" y="2208"/>
              <a:ext cx="115" cy="1"/>
            </a:xfrm>
            <a:prstGeom prst="line">
              <a:avLst/>
            </a:prstGeom>
            <a:noFill/>
            <a:ln w="11113">
              <a:solidFill>
                <a:srgbClr val="000000"/>
              </a:solidFill>
              <a:round/>
              <a:headEnd/>
              <a:tailEnd/>
            </a:ln>
          </p:spPr>
          <p:txBody>
            <a:bodyPr/>
            <a:lstStyle/>
            <a:p>
              <a:endParaRPr lang="zh-TW" altLang="en-US"/>
            </a:p>
          </p:txBody>
        </p:sp>
        <p:sp>
          <p:nvSpPr>
            <p:cNvPr id="64650" name="Line 29"/>
            <p:cNvSpPr>
              <a:spLocks noChangeShapeType="1"/>
            </p:cNvSpPr>
            <p:nvPr/>
          </p:nvSpPr>
          <p:spPr bwMode="auto">
            <a:xfrm>
              <a:off x="461" y="2202"/>
              <a:ext cx="231" cy="1"/>
            </a:xfrm>
            <a:prstGeom prst="line">
              <a:avLst/>
            </a:prstGeom>
            <a:noFill/>
            <a:ln w="11113">
              <a:solidFill>
                <a:srgbClr val="000000"/>
              </a:solidFill>
              <a:round/>
              <a:headEnd/>
              <a:tailEnd/>
            </a:ln>
          </p:spPr>
          <p:txBody>
            <a:bodyPr/>
            <a:lstStyle/>
            <a:p>
              <a:endParaRPr lang="zh-TW" altLang="en-US"/>
            </a:p>
          </p:txBody>
        </p:sp>
        <p:sp>
          <p:nvSpPr>
            <p:cNvPr id="64651" name="Freeform 30"/>
            <p:cNvSpPr>
              <a:spLocks noEditPoints="1"/>
            </p:cNvSpPr>
            <p:nvPr/>
          </p:nvSpPr>
          <p:spPr bwMode="auto">
            <a:xfrm>
              <a:off x="421" y="1977"/>
              <a:ext cx="305" cy="300"/>
            </a:xfrm>
            <a:custGeom>
              <a:avLst/>
              <a:gdLst>
                <a:gd name="T0" fmla="*/ 27 w 305"/>
                <a:gd name="T1" fmla="*/ 275 h 300"/>
                <a:gd name="T2" fmla="*/ 88 w 305"/>
                <a:gd name="T3" fmla="*/ 275 h 300"/>
                <a:gd name="T4" fmla="*/ 88 w 305"/>
                <a:gd name="T5" fmla="*/ 263 h 300"/>
                <a:gd name="T6" fmla="*/ 27 w 305"/>
                <a:gd name="T7" fmla="*/ 263 h 300"/>
                <a:gd name="T8" fmla="*/ 27 w 305"/>
                <a:gd name="T9" fmla="*/ 275 h 300"/>
                <a:gd name="T10" fmla="*/ 13 w 305"/>
                <a:gd name="T11" fmla="*/ 300 h 300"/>
                <a:gd name="T12" fmla="*/ 27 w 305"/>
                <a:gd name="T13" fmla="*/ 288 h 300"/>
                <a:gd name="T14" fmla="*/ 13 w 305"/>
                <a:gd name="T15" fmla="*/ 281 h 300"/>
                <a:gd name="T16" fmla="*/ 0 w 305"/>
                <a:gd name="T17" fmla="*/ 288 h 300"/>
                <a:gd name="T18" fmla="*/ 13 w 305"/>
                <a:gd name="T19" fmla="*/ 300 h 300"/>
                <a:gd name="T20" fmla="*/ 27 w 305"/>
                <a:gd name="T21" fmla="*/ 169 h 300"/>
                <a:gd name="T22" fmla="*/ 27 w 305"/>
                <a:gd name="T23" fmla="*/ 25 h 300"/>
                <a:gd name="T24" fmla="*/ 278 w 305"/>
                <a:gd name="T25" fmla="*/ 25 h 300"/>
                <a:gd name="T26" fmla="*/ 278 w 305"/>
                <a:gd name="T27" fmla="*/ 169 h 300"/>
                <a:gd name="T28" fmla="*/ 27 w 305"/>
                <a:gd name="T29" fmla="*/ 169 h 300"/>
                <a:gd name="T30" fmla="*/ 20 w 305"/>
                <a:gd name="T31" fmla="*/ 188 h 300"/>
                <a:gd name="T32" fmla="*/ 298 w 305"/>
                <a:gd name="T33" fmla="*/ 188 h 300"/>
                <a:gd name="T34" fmla="*/ 298 w 305"/>
                <a:gd name="T35" fmla="*/ 13 h 300"/>
                <a:gd name="T36" fmla="*/ 305 w 305"/>
                <a:gd name="T37" fmla="*/ 13 h 300"/>
                <a:gd name="T38" fmla="*/ 305 w 305"/>
                <a:gd name="T39" fmla="*/ 0 h 300"/>
                <a:gd name="T40" fmla="*/ 7 w 305"/>
                <a:gd name="T41" fmla="*/ 0 h 300"/>
                <a:gd name="T42" fmla="*/ 7 w 305"/>
                <a:gd name="T43" fmla="*/ 194 h 300"/>
                <a:gd name="T44" fmla="*/ 20 w 305"/>
                <a:gd name="T45" fmla="*/ 194 h 300"/>
                <a:gd name="T46" fmla="*/ 20 w 305"/>
                <a:gd name="T47" fmla="*/ 188 h 300"/>
                <a:gd name="T48" fmla="*/ 285 w 305"/>
                <a:gd name="T49" fmla="*/ 213 h 300"/>
                <a:gd name="T50" fmla="*/ 305 w 305"/>
                <a:gd name="T51" fmla="*/ 213 h 300"/>
                <a:gd name="T52" fmla="*/ 305 w 305"/>
                <a:gd name="T53" fmla="*/ 206 h 300"/>
                <a:gd name="T54" fmla="*/ 285 w 305"/>
                <a:gd name="T55" fmla="*/ 206 h 300"/>
                <a:gd name="T56" fmla="*/ 285 w 305"/>
                <a:gd name="T57" fmla="*/ 213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300"/>
                <a:gd name="T89" fmla="*/ 305 w 305"/>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300">
                  <a:moveTo>
                    <a:pt x="27" y="275"/>
                  </a:moveTo>
                  <a:lnTo>
                    <a:pt x="88" y="275"/>
                  </a:lnTo>
                  <a:lnTo>
                    <a:pt x="88" y="263"/>
                  </a:lnTo>
                  <a:lnTo>
                    <a:pt x="27" y="263"/>
                  </a:lnTo>
                  <a:lnTo>
                    <a:pt x="27" y="275"/>
                  </a:lnTo>
                  <a:close/>
                  <a:moveTo>
                    <a:pt x="13" y="300"/>
                  </a:moveTo>
                  <a:lnTo>
                    <a:pt x="27" y="288"/>
                  </a:lnTo>
                  <a:lnTo>
                    <a:pt x="13" y="281"/>
                  </a:lnTo>
                  <a:lnTo>
                    <a:pt x="0" y="288"/>
                  </a:lnTo>
                  <a:lnTo>
                    <a:pt x="13" y="300"/>
                  </a:lnTo>
                  <a:close/>
                  <a:moveTo>
                    <a:pt x="27" y="169"/>
                  </a:moveTo>
                  <a:lnTo>
                    <a:pt x="27" y="25"/>
                  </a:lnTo>
                  <a:lnTo>
                    <a:pt x="278" y="25"/>
                  </a:lnTo>
                  <a:lnTo>
                    <a:pt x="278" y="169"/>
                  </a:lnTo>
                  <a:lnTo>
                    <a:pt x="27" y="169"/>
                  </a:lnTo>
                  <a:close/>
                  <a:moveTo>
                    <a:pt x="20" y="188"/>
                  </a:moveTo>
                  <a:lnTo>
                    <a:pt x="298" y="188"/>
                  </a:lnTo>
                  <a:lnTo>
                    <a:pt x="298" y="13"/>
                  </a:lnTo>
                  <a:lnTo>
                    <a:pt x="305" y="13"/>
                  </a:lnTo>
                  <a:lnTo>
                    <a:pt x="305" y="0"/>
                  </a:lnTo>
                  <a:lnTo>
                    <a:pt x="7" y="0"/>
                  </a:lnTo>
                  <a:lnTo>
                    <a:pt x="7" y="194"/>
                  </a:lnTo>
                  <a:lnTo>
                    <a:pt x="20" y="194"/>
                  </a:lnTo>
                  <a:lnTo>
                    <a:pt x="20" y="188"/>
                  </a:lnTo>
                  <a:close/>
                  <a:moveTo>
                    <a:pt x="285" y="213"/>
                  </a:moveTo>
                  <a:lnTo>
                    <a:pt x="305" y="213"/>
                  </a:lnTo>
                  <a:lnTo>
                    <a:pt x="305" y="206"/>
                  </a:lnTo>
                  <a:lnTo>
                    <a:pt x="285" y="206"/>
                  </a:lnTo>
                  <a:lnTo>
                    <a:pt x="285" y="213"/>
                  </a:lnTo>
                  <a:close/>
                </a:path>
              </a:pathLst>
            </a:custGeom>
            <a:solidFill>
              <a:srgbClr val="000000"/>
            </a:solidFill>
            <a:ln w="11113">
              <a:solidFill>
                <a:srgbClr val="000000"/>
              </a:solidFill>
              <a:round/>
              <a:headEnd/>
              <a:tailEnd/>
            </a:ln>
          </p:spPr>
          <p:txBody>
            <a:bodyPr/>
            <a:lstStyle/>
            <a:p>
              <a:endParaRPr lang="zh-TW" altLang="en-US"/>
            </a:p>
          </p:txBody>
        </p:sp>
        <p:sp>
          <p:nvSpPr>
            <p:cNvPr id="64652" name="Rectangle 31"/>
            <p:cNvSpPr>
              <a:spLocks noChangeArrowheads="1"/>
            </p:cNvSpPr>
            <p:nvPr/>
          </p:nvSpPr>
          <p:spPr bwMode="auto">
            <a:xfrm>
              <a:off x="455" y="2265"/>
              <a:ext cx="47" cy="12"/>
            </a:xfrm>
            <a:prstGeom prst="rect">
              <a:avLst/>
            </a:prstGeom>
            <a:solidFill>
              <a:srgbClr val="FFFFFF"/>
            </a:solidFill>
            <a:ln w="9525">
              <a:noFill/>
              <a:miter lim="800000"/>
              <a:headEnd/>
              <a:tailEnd/>
            </a:ln>
          </p:spPr>
          <p:txBody>
            <a:bodyPr/>
            <a:lstStyle/>
            <a:p>
              <a:endParaRPr lang="zh-TW" altLang="en-US"/>
            </a:p>
          </p:txBody>
        </p:sp>
        <p:sp>
          <p:nvSpPr>
            <p:cNvPr id="64653" name="Line 32"/>
            <p:cNvSpPr>
              <a:spLocks noChangeShapeType="1"/>
            </p:cNvSpPr>
            <p:nvPr/>
          </p:nvSpPr>
          <p:spPr bwMode="auto">
            <a:xfrm>
              <a:off x="414" y="2240"/>
              <a:ext cx="319" cy="1"/>
            </a:xfrm>
            <a:prstGeom prst="line">
              <a:avLst/>
            </a:prstGeom>
            <a:noFill/>
            <a:ln w="11113">
              <a:solidFill>
                <a:srgbClr val="000000"/>
              </a:solidFill>
              <a:round/>
              <a:headEnd/>
              <a:tailEnd/>
            </a:ln>
          </p:spPr>
          <p:txBody>
            <a:bodyPr/>
            <a:lstStyle/>
            <a:p>
              <a:endParaRPr lang="zh-TW" altLang="en-US"/>
            </a:p>
          </p:txBody>
        </p:sp>
        <p:sp>
          <p:nvSpPr>
            <p:cNvPr id="64654" name="Line 33"/>
            <p:cNvSpPr>
              <a:spLocks noChangeShapeType="1"/>
            </p:cNvSpPr>
            <p:nvPr/>
          </p:nvSpPr>
          <p:spPr bwMode="auto">
            <a:xfrm>
              <a:off x="414" y="2252"/>
              <a:ext cx="319" cy="1"/>
            </a:xfrm>
            <a:prstGeom prst="line">
              <a:avLst/>
            </a:prstGeom>
            <a:noFill/>
            <a:ln w="11113">
              <a:solidFill>
                <a:srgbClr val="000000"/>
              </a:solidFill>
              <a:round/>
              <a:headEnd/>
              <a:tailEnd/>
            </a:ln>
          </p:spPr>
          <p:txBody>
            <a:bodyPr/>
            <a:lstStyle/>
            <a:p>
              <a:endParaRPr lang="zh-TW" altLang="en-US"/>
            </a:p>
          </p:txBody>
        </p:sp>
        <p:sp>
          <p:nvSpPr>
            <p:cNvPr id="64655" name="Rectangle 34"/>
            <p:cNvSpPr>
              <a:spLocks noChangeArrowheads="1"/>
            </p:cNvSpPr>
            <p:nvPr/>
          </p:nvSpPr>
          <p:spPr bwMode="auto">
            <a:xfrm>
              <a:off x="455" y="2265"/>
              <a:ext cx="47" cy="12"/>
            </a:xfrm>
            <a:prstGeom prst="rect">
              <a:avLst/>
            </a:prstGeom>
            <a:noFill/>
            <a:ln w="11113">
              <a:solidFill>
                <a:srgbClr val="000000"/>
              </a:solidFill>
              <a:miter lim="800000"/>
              <a:headEnd/>
              <a:tailEnd/>
            </a:ln>
          </p:spPr>
          <p:txBody>
            <a:bodyPr/>
            <a:lstStyle/>
            <a:p>
              <a:endParaRPr lang="zh-TW" altLang="en-US"/>
            </a:p>
          </p:txBody>
        </p:sp>
        <p:sp>
          <p:nvSpPr>
            <p:cNvPr id="64656" name="Freeform 35"/>
            <p:cNvSpPr>
              <a:spLocks/>
            </p:cNvSpPr>
            <p:nvPr/>
          </p:nvSpPr>
          <p:spPr bwMode="auto">
            <a:xfrm>
              <a:off x="455" y="2252"/>
              <a:ext cx="6" cy="13"/>
            </a:xfrm>
            <a:custGeom>
              <a:avLst/>
              <a:gdLst>
                <a:gd name="T0" fmla="*/ 6 w 6"/>
                <a:gd name="T1" fmla="*/ 0 h 13"/>
                <a:gd name="T2" fmla="*/ 0 w 6"/>
                <a:gd name="T3" fmla="*/ 6 h 13"/>
                <a:gd name="T4" fmla="*/ 6 w 6"/>
                <a:gd name="T5" fmla="*/ 13 h 13"/>
                <a:gd name="T6" fmla="*/ 0 60000 65536"/>
                <a:gd name="T7" fmla="*/ 0 60000 65536"/>
                <a:gd name="T8" fmla="*/ 0 60000 65536"/>
                <a:gd name="T9" fmla="*/ 0 w 6"/>
                <a:gd name="T10" fmla="*/ 0 h 13"/>
                <a:gd name="T11" fmla="*/ 6 w 6"/>
                <a:gd name="T12" fmla="*/ 13 h 13"/>
              </a:gdLst>
              <a:ahLst/>
              <a:cxnLst>
                <a:cxn ang="T6">
                  <a:pos x="T0" y="T1"/>
                </a:cxn>
                <a:cxn ang="T7">
                  <a:pos x="T2" y="T3"/>
                </a:cxn>
                <a:cxn ang="T8">
                  <a:pos x="T4" y="T5"/>
                </a:cxn>
              </a:cxnLst>
              <a:rect l="T9" t="T10" r="T11" b="T12"/>
              <a:pathLst>
                <a:path w="6" h="13">
                  <a:moveTo>
                    <a:pt x="6" y="0"/>
                  </a:moveTo>
                  <a:lnTo>
                    <a:pt x="0" y="6"/>
                  </a:lnTo>
                  <a:lnTo>
                    <a:pt x="6" y="13"/>
                  </a:lnTo>
                </a:path>
              </a:pathLst>
            </a:custGeom>
            <a:noFill/>
            <a:ln w="11113">
              <a:solidFill>
                <a:srgbClr val="000000"/>
              </a:solidFill>
              <a:round/>
              <a:headEnd/>
              <a:tailEnd/>
            </a:ln>
          </p:spPr>
          <p:txBody>
            <a:bodyPr/>
            <a:lstStyle/>
            <a:p>
              <a:endParaRPr lang="zh-TW" altLang="en-US"/>
            </a:p>
          </p:txBody>
        </p:sp>
        <p:sp>
          <p:nvSpPr>
            <p:cNvPr id="64657" name="Freeform 36"/>
            <p:cNvSpPr>
              <a:spLocks/>
            </p:cNvSpPr>
            <p:nvPr/>
          </p:nvSpPr>
          <p:spPr bwMode="auto">
            <a:xfrm>
              <a:off x="489" y="2252"/>
              <a:ext cx="6" cy="13"/>
            </a:xfrm>
            <a:custGeom>
              <a:avLst/>
              <a:gdLst>
                <a:gd name="T0" fmla="*/ 6 w 6"/>
                <a:gd name="T1" fmla="*/ 0 h 13"/>
                <a:gd name="T2" fmla="*/ 0 w 6"/>
                <a:gd name="T3" fmla="*/ 6 h 13"/>
                <a:gd name="T4" fmla="*/ 6 w 6"/>
                <a:gd name="T5" fmla="*/ 13 h 13"/>
                <a:gd name="T6" fmla="*/ 0 60000 65536"/>
                <a:gd name="T7" fmla="*/ 0 60000 65536"/>
                <a:gd name="T8" fmla="*/ 0 60000 65536"/>
                <a:gd name="T9" fmla="*/ 0 w 6"/>
                <a:gd name="T10" fmla="*/ 0 h 13"/>
                <a:gd name="T11" fmla="*/ 6 w 6"/>
                <a:gd name="T12" fmla="*/ 13 h 13"/>
              </a:gdLst>
              <a:ahLst/>
              <a:cxnLst>
                <a:cxn ang="T6">
                  <a:pos x="T0" y="T1"/>
                </a:cxn>
                <a:cxn ang="T7">
                  <a:pos x="T2" y="T3"/>
                </a:cxn>
                <a:cxn ang="T8">
                  <a:pos x="T4" y="T5"/>
                </a:cxn>
              </a:cxnLst>
              <a:rect l="T9" t="T10" r="T11" b="T12"/>
              <a:pathLst>
                <a:path w="6" h="13">
                  <a:moveTo>
                    <a:pt x="6" y="0"/>
                  </a:moveTo>
                  <a:lnTo>
                    <a:pt x="0" y="6"/>
                  </a:lnTo>
                  <a:lnTo>
                    <a:pt x="6" y="13"/>
                  </a:lnTo>
                </a:path>
              </a:pathLst>
            </a:custGeom>
            <a:noFill/>
            <a:ln w="11113">
              <a:solidFill>
                <a:srgbClr val="000000"/>
              </a:solidFill>
              <a:round/>
              <a:headEnd/>
              <a:tailEnd/>
            </a:ln>
          </p:spPr>
          <p:txBody>
            <a:bodyPr/>
            <a:lstStyle/>
            <a:p>
              <a:endParaRPr lang="zh-TW" altLang="en-US"/>
            </a:p>
          </p:txBody>
        </p:sp>
        <p:sp>
          <p:nvSpPr>
            <p:cNvPr id="64658" name="Freeform 37"/>
            <p:cNvSpPr>
              <a:spLocks/>
            </p:cNvSpPr>
            <p:nvPr/>
          </p:nvSpPr>
          <p:spPr bwMode="auto">
            <a:xfrm>
              <a:off x="509"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59" name="Freeform 38"/>
            <p:cNvSpPr>
              <a:spLocks/>
            </p:cNvSpPr>
            <p:nvPr/>
          </p:nvSpPr>
          <p:spPr bwMode="auto">
            <a:xfrm>
              <a:off x="522"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60" name="Freeform 39"/>
            <p:cNvSpPr>
              <a:spLocks/>
            </p:cNvSpPr>
            <p:nvPr/>
          </p:nvSpPr>
          <p:spPr bwMode="auto">
            <a:xfrm>
              <a:off x="543"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61" name="Freeform 40"/>
            <p:cNvSpPr>
              <a:spLocks/>
            </p:cNvSpPr>
            <p:nvPr/>
          </p:nvSpPr>
          <p:spPr bwMode="auto">
            <a:xfrm>
              <a:off x="556"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62" name="Freeform 41"/>
            <p:cNvSpPr>
              <a:spLocks/>
            </p:cNvSpPr>
            <p:nvPr/>
          </p:nvSpPr>
          <p:spPr bwMode="auto">
            <a:xfrm>
              <a:off x="577" y="2271"/>
              <a:ext cx="6" cy="6"/>
            </a:xfrm>
            <a:custGeom>
              <a:avLst/>
              <a:gdLst>
                <a:gd name="T0" fmla="*/ 6 w 6"/>
                <a:gd name="T1" fmla="*/ 0 h 6"/>
                <a:gd name="T2" fmla="*/ 0 w 6"/>
                <a:gd name="T3" fmla="*/ 6 h 6"/>
                <a:gd name="T4" fmla="*/ 6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6"/>
                  </a:lnTo>
                </a:path>
              </a:pathLst>
            </a:custGeom>
            <a:noFill/>
            <a:ln w="11113">
              <a:solidFill>
                <a:srgbClr val="000000"/>
              </a:solidFill>
              <a:round/>
              <a:headEnd/>
              <a:tailEnd/>
            </a:ln>
          </p:spPr>
          <p:txBody>
            <a:bodyPr/>
            <a:lstStyle/>
            <a:p>
              <a:endParaRPr lang="zh-TW" altLang="en-US"/>
            </a:p>
          </p:txBody>
        </p:sp>
        <p:sp>
          <p:nvSpPr>
            <p:cNvPr id="64663" name="Freeform 42"/>
            <p:cNvSpPr>
              <a:spLocks/>
            </p:cNvSpPr>
            <p:nvPr/>
          </p:nvSpPr>
          <p:spPr bwMode="auto">
            <a:xfrm>
              <a:off x="590"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64" name="Freeform 43"/>
            <p:cNvSpPr>
              <a:spLocks/>
            </p:cNvSpPr>
            <p:nvPr/>
          </p:nvSpPr>
          <p:spPr bwMode="auto">
            <a:xfrm>
              <a:off x="611" y="2271"/>
              <a:ext cx="6" cy="6"/>
            </a:xfrm>
            <a:custGeom>
              <a:avLst/>
              <a:gdLst>
                <a:gd name="T0" fmla="*/ 6 w 6"/>
                <a:gd name="T1" fmla="*/ 0 h 6"/>
                <a:gd name="T2" fmla="*/ 0 w 6"/>
                <a:gd name="T3" fmla="*/ 6 h 6"/>
                <a:gd name="T4" fmla="*/ 6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6"/>
                  </a:lnTo>
                </a:path>
              </a:pathLst>
            </a:custGeom>
            <a:noFill/>
            <a:ln w="11113">
              <a:solidFill>
                <a:srgbClr val="000000"/>
              </a:solidFill>
              <a:round/>
              <a:headEnd/>
              <a:tailEnd/>
            </a:ln>
          </p:spPr>
          <p:txBody>
            <a:bodyPr/>
            <a:lstStyle/>
            <a:p>
              <a:endParaRPr lang="zh-TW" altLang="en-US"/>
            </a:p>
          </p:txBody>
        </p:sp>
        <p:sp>
          <p:nvSpPr>
            <p:cNvPr id="64665" name="Freeform 44"/>
            <p:cNvSpPr>
              <a:spLocks/>
            </p:cNvSpPr>
            <p:nvPr/>
          </p:nvSpPr>
          <p:spPr bwMode="auto">
            <a:xfrm>
              <a:off x="624"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66" name="Freeform 45"/>
            <p:cNvSpPr>
              <a:spLocks/>
            </p:cNvSpPr>
            <p:nvPr/>
          </p:nvSpPr>
          <p:spPr bwMode="auto">
            <a:xfrm>
              <a:off x="644"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67" name="Freeform 46"/>
            <p:cNvSpPr>
              <a:spLocks/>
            </p:cNvSpPr>
            <p:nvPr/>
          </p:nvSpPr>
          <p:spPr bwMode="auto">
            <a:xfrm>
              <a:off x="658"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68" name="Freeform 47"/>
            <p:cNvSpPr>
              <a:spLocks/>
            </p:cNvSpPr>
            <p:nvPr/>
          </p:nvSpPr>
          <p:spPr bwMode="auto">
            <a:xfrm>
              <a:off x="678"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69" name="Freeform 48"/>
            <p:cNvSpPr>
              <a:spLocks/>
            </p:cNvSpPr>
            <p:nvPr/>
          </p:nvSpPr>
          <p:spPr bwMode="auto">
            <a:xfrm>
              <a:off x="692"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70" name="Freeform 49"/>
            <p:cNvSpPr>
              <a:spLocks/>
            </p:cNvSpPr>
            <p:nvPr/>
          </p:nvSpPr>
          <p:spPr bwMode="auto">
            <a:xfrm>
              <a:off x="712"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grpSp>
      <p:sp>
        <p:nvSpPr>
          <p:cNvPr id="64537" name="Text Box 50"/>
          <p:cNvSpPr txBox="1">
            <a:spLocks noChangeArrowheads="1"/>
          </p:cNvSpPr>
          <p:nvPr/>
        </p:nvSpPr>
        <p:spPr bwMode="auto">
          <a:xfrm>
            <a:off x="4284663" y="3124200"/>
            <a:ext cx="576262" cy="244475"/>
          </a:xfrm>
          <a:prstGeom prst="rect">
            <a:avLst/>
          </a:prstGeom>
          <a:noFill/>
          <a:ln w="3175">
            <a:noFill/>
            <a:miter lim="800000"/>
            <a:headEnd/>
            <a:tailEnd/>
          </a:ln>
        </p:spPr>
        <p:txBody>
          <a:bodyPr lIns="90000" tIns="46800" rIns="90000" bIns="46800">
            <a:spAutoFit/>
          </a:bodyPr>
          <a:lstStyle/>
          <a:p>
            <a:pPr>
              <a:spcBef>
                <a:spcPct val="50000"/>
              </a:spcBef>
            </a:pPr>
            <a:r>
              <a:rPr lang="en-US" altLang="zh-TW" sz="1000" b="1">
                <a:solidFill>
                  <a:schemeClr val="bg2"/>
                </a:solidFill>
                <a:latin typeface="Times New Roman" pitchFamily="18" charset="0"/>
              </a:rPr>
              <a:t>ERP</a:t>
            </a:r>
          </a:p>
        </p:txBody>
      </p:sp>
      <p:sp>
        <p:nvSpPr>
          <p:cNvPr id="64538" name="Text Box 51"/>
          <p:cNvSpPr txBox="1">
            <a:spLocks noChangeArrowheads="1"/>
          </p:cNvSpPr>
          <p:nvPr/>
        </p:nvSpPr>
        <p:spPr bwMode="auto">
          <a:xfrm>
            <a:off x="755650" y="3043238"/>
            <a:ext cx="1377950" cy="396875"/>
          </a:xfrm>
          <a:prstGeom prst="rect">
            <a:avLst/>
          </a:prstGeom>
          <a:solidFill>
            <a:schemeClr val="hlink"/>
          </a:solidFill>
          <a:ln w="3175">
            <a:noFill/>
            <a:miter lim="800000"/>
            <a:headEnd/>
            <a:tailEnd/>
          </a:ln>
        </p:spPr>
        <p:txBody>
          <a:bodyPr lIns="90000" tIns="46800" rIns="90000" bIns="46800">
            <a:spAutoFit/>
          </a:bodyPr>
          <a:lstStyle/>
          <a:p>
            <a:pPr>
              <a:spcBef>
                <a:spcPct val="50000"/>
              </a:spcBef>
            </a:pPr>
            <a:r>
              <a:rPr lang="zh-TW" altLang="en-US" sz="2000" b="1">
                <a:solidFill>
                  <a:schemeClr val="bg1"/>
                </a:solidFill>
                <a:latin typeface="Times New Roman" pitchFamily="18" charset="0"/>
              </a:rPr>
              <a:t>現在模式</a:t>
            </a:r>
          </a:p>
        </p:txBody>
      </p:sp>
      <p:sp>
        <p:nvSpPr>
          <p:cNvPr id="64539" name="Rectangle 52"/>
          <p:cNvSpPr>
            <a:spLocks noChangeArrowheads="1"/>
          </p:cNvSpPr>
          <p:nvPr/>
        </p:nvSpPr>
        <p:spPr bwMode="auto">
          <a:xfrm>
            <a:off x="107950" y="3573463"/>
            <a:ext cx="8964613" cy="3001962"/>
          </a:xfrm>
          <a:prstGeom prst="rect">
            <a:avLst/>
          </a:prstGeom>
          <a:solidFill>
            <a:srgbClr val="FFCC66"/>
          </a:solidFill>
          <a:ln w="3175">
            <a:solidFill>
              <a:schemeClr val="tx1"/>
            </a:solidFill>
            <a:miter lim="800000"/>
            <a:headEnd/>
            <a:tailEnd/>
          </a:ln>
        </p:spPr>
        <p:txBody>
          <a:bodyPr wrap="none" lIns="90000" tIns="46800" rIns="90000" bIns="46800" anchor="ctr"/>
          <a:lstStyle/>
          <a:p>
            <a:endParaRPr lang="zh-TW" altLang="en-US"/>
          </a:p>
        </p:txBody>
      </p:sp>
      <p:sp>
        <p:nvSpPr>
          <p:cNvPr id="64540" name="AutoShape 53"/>
          <p:cNvSpPr>
            <a:spLocks noChangeArrowheads="1"/>
          </p:cNvSpPr>
          <p:nvPr/>
        </p:nvSpPr>
        <p:spPr bwMode="auto">
          <a:xfrm>
            <a:off x="752475" y="3749675"/>
            <a:ext cx="1298575" cy="1263650"/>
          </a:xfrm>
          <a:prstGeom prst="homePlate">
            <a:avLst>
              <a:gd name="adj" fmla="val 25691"/>
            </a:avLst>
          </a:prstGeom>
          <a:solidFill>
            <a:srgbClr val="CCFF99"/>
          </a:solidFill>
          <a:ln w="3175">
            <a:solidFill>
              <a:schemeClr val="tx1"/>
            </a:solidFill>
            <a:miter lim="800000"/>
            <a:headEnd/>
            <a:tailEnd/>
          </a:ln>
        </p:spPr>
        <p:txBody>
          <a:bodyPr wrap="none" lIns="90000" tIns="46800" rIns="90000" bIns="46800" anchor="ctr"/>
          <a:lstStyle/>
          <a:p>
            <a:pPr algn="l"/>
            <a:r>
              <a:rPr lang="zh-TW" altLang="en-US" sz="1000" b="1">
                <a:solidFill>
                  <a:schemeClr val="bg2"/>
                </a:solidFill>
                <a:latin typeface="Times New Roman" pitchFamily="18" charset="0"/>
              </a:rPr>
              <a:t>需求預測</a:t>
            </a:r>
          </a:p>
          <a:p>
            <a:pPr algn="l"/>
            <a:r>
              <a:rPr lang="zh-TW" altLang="en-US" sz="1000" b="1">
                <a:solidFill>
                  <a:schemeClr val="bg2"/>
                </a:solidFill>
                <a:latin typeface="Times New Roman" pitchFamily="18" charset="0"/>
              </a:rPr>
              <a:t>採購單</a:t>
            </a:r>
          </a:p>
          <a:p>
            <a:pPr algn="l"/>
            <a:r>
              <a:rPr lang="zh-TW" altLang="en-US" sz="1000" b="1">
                <a:solidFill>
                  <a:schemeClr val="bg2"/>
                </a:solidFill>
                <a:latin typeface="Times New Roman" pitchFamily="18" charset="0"/>
              </a:rPr>
              <a:t>訂單</a:t>
            </a:r>
          </a:p>
          <a:p>
            <a:pPr algn="l"/>
            <a:r>
              <a:rPr lang="zh-TW" altLang="en-US" sz="1000" b="1">
                <a:solidFill>
                  <a:schemeClr val="bg2"/>
                </a:solidFill>
                <a:latin typeface="Times New Roman" pitchFamily="18" charset="0"/>
              </a:rPr>
              <a:t>發票</a:t>
            </a:r>
          </a:p>
          <a:p>
            <a:pPr algn="l"/>
            <a:r>
              <a:rPr lang="zh-TW" altLang="en-US" sz="1000" b="1">
                <a:solidFill>
                  <a:schemeClr val="bg2"/>
                </a:solidFill>
                <a:latin typeface="Times New Roman" pitchFamily="18" charset="0"/>
              </a:rPr>
              <a:t>出貨通知</a:t>
            </a:r>
          </a:p>
          <a:p>
            <a:pPr algn="l"/>
            <a:r>
              <a:rPr lang="zh-TW" altLang="en-US" sz="1000" b="1">
                <a:solidFill>
                  <a:schemeClr val="bg2"/>
                </a:solidFill>
                <a:latin typeface="Times New Roman" pitchFamily="18" charset="0"/>
              </a:rPr>
              <a:t>不良品退回</a:t>
            </a:r>
          </a:p>
        </p:txBody>
      </p:sp>
      <p:sp>
        <p:nvSpPr>
          <p:cNvPr id="64541" name="AutoShape 54"/>
          <p:cNvSpPr>
            <a:spLocks noChangeArrowheads="1"/>
          </p:cNvSpPr>
          <p:nvPr/>
        </p:nvSpPr>
        <p:spPr bwMode="auto">
          <a:xfrm rot="10800000">
            <a:off x="7253288" y="3752850"/>
            <a:ext cx="1227137" cy="1346200"/>
          </a:xfrm>
          <a:prstGeom prst="homePlate">
            <a:avLst>
              <a:gd name="adj" fmla="val 25000"/>
            </a:avLst>
          </a:prstGeom>
          <a:solidFill>
            <a:srgbClr val="FF99FF"/>
          </a:solidFill>
          <a:ln w="3175">
            <a:solidFill>
              <a:schemeClr val="tx1"/>
            </a:solidFill>
            <a:miter lim="800000"/>
            <a:headEnd/>
            <a:tailEnd/>
          </a:ln>
        </p:spPr>
        <p:txBody>
          <a:bodyPr rot="10800000" wrap="none" lIns="90000" tIns="46800" rIns="90000" bIns="46800" anchor="ctr"/>
          <a:lstStyle/>
          <a:p>
            <a:pPr algn="r"/>
            <a:r>
              <a:rPr lang="zh-TW" altLang="en-US" sz="1000" b="1">
                <a:solidFill>
                  <a:schemeClr val="bg2"/>
                </a:solidFill>
                <a:latin typeface="Times New Roman" pitchFamily="18" charset="0"/>
              </a:rPr>
              <a:t>協同設計需求</a:t>
            </a:r>
          </a:p>
          <a:p>
            <a:pPr algn="r"/>
            <a:r>
              <a:rPr lang="zh-TW" altLang="en-US" sz="1000" b="1">
                <a:solidFill>
                  <a:schemeClr val="bg2"/>
                </a:solidFill>
                <a:latin typeface="Times New Roman" pitchFamily="18" charset="0"/>
              </a:rPr>
              <a:t>詢報價</a:t>
            </a:r>
          </a:p>
          <a:p>
            <a:pPr algn="r"/>
            <a:r>
              <a:rPr lang="zh-TW" altLang="en-US" sz="1000" b="1">
                <a:solidFill>
                  <a:schemeClr val="bg2"/>
                </a:solidFill>
                <a:latin typeface="Times New Roman" pitchFamily="18" charset="0"/>
              </a:rPr>
              <a:t>需求預測</a:t>
            </a:r>
          </a:p>
          <a:p>
            <a:pPr algn="r"/>
            <a:r>
              <a:rPr lang="zh-TW" altLang="en-US" sz="1000" b="1">
                <a:solidFill>
                  <a:schemeClr val="bg2"/>
                </a:solidFill>
                <a:latin typeface="Times New Roman" pitchFamily="18" charset="0"/>
              </a:rPr>
              <a:t>訂單</a:t>
            </a:r>
          </a:p>
          <a:p>
            <a:pPr algn="r"/>
            <a:r>
              <a:rPr lang="zh-TW" altLang="en-US" sz="1000" b="1">
                <a:solidFill>
                  <a:schemeClr val="bg2"/>
                </a:solidFill>
                <a:latin typeface="Times New Roman" pitchFamily="18" charset="0"/>
              </a:rPr>
              <a:t>發票</a:t>
            </a:r>
          </a:p>
          <a:p>
            <a:pPr algn="r"/>
            <a:r>
              <a:rPr lang="zh-TW" altLang="en-US" sz="1000" b="1">
                <a:solidFill>
                  <a:schemeClr val="bg2"/>
                </a:solidFill>
                <a:latin typeface="Times New Roman" pitchFamily="18" charset="0"/>
              </a:rPr>
              <a:t>寄存倉資訊</a:t>
            </a:r>
          </a:p>
        </p:txBody>
      </p:sp>
      <p:sp>
        <p:nvSpPr>
          <p:cNvPr id="64542" name="Text Box 55"/>
          <p:cNvSpPr txBox="1">
            <a:spLocks noChangeArrowheads="1"/>
          </p:cNvSpPr>
          <p:nvPr/>
        </p:nvSpPr>
        <p:spPr bwMode="auto">
          <a:xfrm>
            <a:off x="2851150" y="4186238"/>
            <a:ext cx="1298575" cy="273050"/>
          </a:xfrm>
          <a:prstGeom prst="rect">
            <a:avLst/>
          </a:prstGeom>
          <a:noFill/>
          <a:ln w="3175">
            <a:noFill/>
            <a:miter lim="800000"/>
            <a:headEnd/>
            <a:tailEnd/>
          </a:ln>
        </p:spPr>
        <p:txBody>
          <a:bodyPr lIns="90000" tIns="46800" rIns="90000" bIns="46800">
            <a:spAutoFit/>
          </a:bodyPr>
          <a:lstStyle/>
          <a:p>
            <a:r>
              <a:rPr lang="zh-TW" altLang="en-US" sz="1200" b="1">
                <a:solidFill>
                  <a:schemeClr val="folHlink"/>
                </a:solidFill>
                <a:latin typeface="Times New Roman" pitchFamily="18" charset="0"/>
              </a:rPr>
              <a:t>電子化供應鏈</a:t>
            </a:r>
          </a:p>
        </p:txBody>
      </p:sp>
      <p:sp>
        <p:nvSpPr>
          <p:cNvPr id="64543" name="Rectangle 56"/>
          <p:cNvSpPr>
            <a:spLocks noChangeArrowheads="1"/>
          </p:cNvSpPr>
          <p:nvPr/>
        </p:nvSpPr>
        <p:spPr bwMode="auto">
          <a:xfrm>
            <a:off x="3206750" y="5383213"/>
            <a:ext cx="2887663" cy="1147762"/>
          </a:xfrm>
          <a:prstGeom prst="rect">
            <a:avLst/>
          </a:prstGeom>
          <a:solidFill>
            <a:srgbClr val="33CCFF"/>
          </a:solidFill>
          <a:ln w="3175">
            <a:solidFill>
              <a:schemeClr val="tx1"/>
            </a:solidFill>
            <a:miter lim="800000"/>
            <a:headEnd/>
            <a:tailEnd/>
          </a:ln>
        </p:spPr>
        <p:txBody>
          <a:bodyPr wrap="none" lIns="90000" tIns="46800" rIns="90000" bIns="46800" anchor="b"/>
          <a:lstStyle/>
          <a:p>
            <a:r>
              <a:rPr lang="en-US" altLang="zh-TW" sz="1200" b="1">
                <a:solidFill>
                  <a:schemeClr val="folHlink"/>
                </a:solidFill>
                <a:latin typeface="Times New Roman" pitchFamily="18" charset="0"/>
              </a:rPr>
              <a:t>Available to Promise</a:t>
            </a:r>
          </a:p>
        </p:txBody>
      </p:sp>
      <p:sp>
        <p:nvSpPr>
          <p:cNvPr id="64544" name="Rectangle 57"/>
          <p:cNvSpPr>
            <a:spLocks noChangeArrowheads="1"/>
          </p:cNvSpPr>
          <p:nvPr/>
        </p:nvSpPr>
        <p:spPr bwMode="auto">
          <a:xfrm>
            <a:off x="3213100" y="5518150"/>
            <a:ext cx="360363" cy="760413"/>
          </a:xfrm>
          <a:prstGeom prst="rect">
            <a:avLst/>
          </a:prstGeom>
          <a:solidFill>
            <a:schemeClr val="bg1"/>
          </a:solid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採購</a:t>
            </a:r>
          </a:p>
        </p:txBody>
      </p:sp>
      <p:sp>
        <p:nvSpPr>
          <p:cNvPr id="64545" name="Rectangle 58"/>
          <p:cNvSpPr>
            <a:spLocks noChangeArrowheads="1"/>
          </p:cNvSpPr>
          <p:nvPr/>
        </p:nvSpPr>
        <p:spPr bwMode="auto">
          <a:xfrm>
            <a:off x="3716338" y="5518150"/>
            <a:ext cx="361950" cy="760413"/>
          </a:xfrm>
          <a:prstGeom prst="rect">
            <a:avLst/>
          </a:prstGeom>
          <a:solidFill>
            <a:schemeClr val="bg1"/>
          </a:solid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運籌</a:t>
            </a:r>
            <a:r>
              <a:rPr lang="en-US" altLang="zh-TW" sz="1000" b="1">
                <a:latin typeface="Times New Roman" pitchFamily="18" charset="0"/>
              </a:rPr>
              <a:t>c</a:t>
            </a:r>
          </a:p>
        </p:txBody>
      </p:sp>
      <p:sp>
        <p:nvSpPr>
          <p:cNvPr id="64546" name="Rectangle 59"/>
          <p:cNvSpPr>
            <a:spLocks noChangeArrowheads="1"/>
          </p:cNvSpPr>
          <p:nvPr/>
        </p:nvSpPr>
        <p:spPr bwMode="auto">
          <a:xfrm>
            <a:off x="4222750" y="5518150"/>
            <a:ext cx="361950" cy="760413"/>
          </a:xfrm>
          <a:prstGeom prst="rect">
            <a:avLst/>
          </a:prstGeom>
          <a:solidFill>
            <a:schemeClr val="bg1"/>
          </a:solid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業管</a:t>
            </a:r>
          </a:p>
        </p:txBody>
      </p:sp>
      <p:sp>
        <p:nvSpPr>
          <p:cNvPr id="64547" name="Rectangle 60"/>
          <p:cNvSpPr>
            <a:spLocks noChangeArrowheads="1"/>
          </p:cNvSpPr>
          <p:nvPr/>
        </p:nvSpPr>
        <p:spPr bwMode="auto">
          <a:xfrm>
            <a:off x="4656138" y="5518150"/>
            <a:ext cx="361950" cy="760413"/>
          </a:xfrm>
          <a:prstGeom prst="rect">
            <a:avLst/>
          </a:prstGeom>
          <a:solidFill>
            <a:schemeClr val="bg1"/>
          </a:solidFill>
          <a:ln w="3175">
            <a:solidFill>
              <a:schemeClr val="tx1"/>
            </a:solidFill>
            <a:miter lim="800000"/>
            <a:headEnd/>
            <a:tailEnd/>
          </a:ln>
        </p:spPr>
        <p:txBody>
          <a:bodyPr wrap="none" lIns="90000" tIns="46800" rIns="90000" bIns="46800" anchor="ctr"/>
          <a:lstStyle/>
          <a:p>
            <a:r>
              <a:rPr lang="en-US" altLang="zh-TW" sz="1000" b="1">
                <a:latin typeface="Times New Roman" pitchFamily="18" charset="0"/>
              </a:rPr>
              <a:t>OP</a:t>
            </a:r>
          </a:p>
        </p:txBody>
      </p:sp>
      <p:sp>
        <p:nvSpPr>
          <p:cNvPr id="64548" name="Rectangle 61"/>
          <p:cNvSpPr>
            <a:spLocks noChangeArrowheads="1"/>
          </p:cNvSpPr>
          <p:nvPr/>
        </p:nvSpPr>
        <p:spPr bwMode="auto">
          <a:xfrm>
            <a:off x="5160963" y="5518150"/>
            <a:ext cx="360362" cy="760413"/>
          </a:xfrm>
          <a:prstGeom prst="rect">
            <a:avLst/>
          </a:prstGeom>
          <a:solidFill>
            <a:schemeClr val="bg1"/>
          </a:solidFill>
          <a:ln w="3175">
            <a:solidFill>
              <a:schemeClr val="tx1"/>
            </a:solidFill>
            <a:miter lim="800000"/>
            <a:headEnd/>
            <a:tailEnd/>
          </a:ln>
        </p:spPr>
        <p:txBody>
          <a:bodyPr wrap="none" lIns="90000" tIns="46800" rIns="90000" bIns="46800" anchor="ctr"/>
          <a:lstStyle/>
          <a:p>
            <a:r>
              <a:rPr lang="zh-TW" altLang="en-US" sz="1000" b="1">
                <a:latin typeface="Times New Roman" pitchFamily="18" charset="0"/>
              </a:rPr>
              <a:t>業務</a:t>
            </a:r>
          </a:p>
        </p:txBody>
      </p:sp>
      <p:sp>
        <p:nvSpPr>
          <p:cNvPr id="64549" name="Rectangle 62"/>
          <p:cNvSpPr>
            <a:spLocks noChangeArrowheads="1"/>
          </p:cNvSpPr>
          <p:nvPr/>
        </p:nvSpPr>
        <p:spPr bwMode="auto">
          <a:xfrm>
            <a:off x="5595938" y="5518150"/>
            <a:ext cx="360362" cy="760413"/>
          </a:xfrm>
          <a:prstGeom prst="rect">
            <a:avLst/>
          </a:prstGeom>
          <a:solidFill>
            <a:schemeClr val="bg1"/>
          </a:solidFill>
          <a:ln w="3175">
            <a:solidFill>
              <a:schemeClr val="tx1"/>
            </a:solidFill>
            <a:miter lim="800000"/>
            <a:headEnd/>
            <a:tailEnd/>
          </a:ln>
        </p:spPr>
        <p:txBody>
          <a:bodyPr wrap="none" lIns="90000" tIns="46800" rIns="90000" bIns="46800" anchor="ctr"/>
          <a:lstStyle/>
          <a:p>
            <a:r>
              <a:rPr lang="en-US" altLang="zh-TW" sz="1000" b="1">
                <a:latin typeface="Times New Roman" pitchFamily="18" charset="0"/>
              </a:rPr>
              <a:t>FAE</a:t>
            </a:r>
          </a:p>
          <a:p>
            <a:r>
              <a:rPr lang="en-US" altLang="zh-TW" sz="1000" b="1">
                <a:latin typeface="Times New Roman" pitchFamily="18" charset="0"/>
              </a:rPr>
              <a:t>TME</a:t>
            </a:r>
          </a:p>
        </p:txBody>
      </p:sp>
      <p:sp>
        <p:nvSpPr>
          <p:cNvPr id="64550" name="Text Box 63"/>
          <p:cNvSpPr txBox="1">
            <a:spLocks noChangeArrowheads="1"/>
          </p:cNvSpPr>
          <p:nvPr/>
        </p:nvSpPr>
        <p:spPr bwMode="auto">
          <a:xfrm>
            <a:off x="5089525" y="4171950"/>
            <a:ext cx="1298575" cy="274638"/>
          </a:xfrm>
          <a:prstGeom prst="rect">
            <a:avLst/>
          </a:prstGeom>
          <a:noFill/>
          <a:ln w="3175">
            <a:noFill/>
            <a:miter lim="800000"/>
            <a:headEnd/>
            <a:tailEnd/>
          </a:ln>
        </p:spPr>
        <p:txBody>
          <a:bodyPr lIns="90000" tIns="46800" rIns="90000" bIns="46800">
            <a:spAutoFit/>
          </a:bodyPr>
          <a:lstStyle/>
          <a:p>
            <a:r>
              <a:rPr lang="zh-TW" altLang="en-US" sz="1200" b="1">
                <a:solidFill>
                  <a:schemeClr val="folHlink"/>
                </a:solidFill>
                <a:latin typeface="Times New Roman" pitchFamily="18" charset="0"/>
              </a:rPr>
              <a:t>電子化供應鏈</a:t>
            </a:r>
          </a:p>
        </p:txBody>
      </p:sp>
      <p:grpSp>
        <p:nvGrpSpPr>
          <p:cNvPr id="3" name="Group 64"/>
          <p:cNvGrpSpPr>
            <a:grpSpLocks/>
          </p:cNvGrpSpPr>
          <p:nvPr/>
        </p:nvGrpSpPr>
        <p:grpSpPr bwMode="auto">
          <a:xfrm>
            <a:off x="4303713" y="3690938"/>
            <a:ext cx="649287" cy="650875"/>
            <a:chOff x="394" y="1946"/>
            <a:chExt cx="366" cy="337"/>
          </a:xfrm>
        </p:grpSpPr>
        <p:sp>
          <p:nvSpPr>
            <p:cNvPr id="64619" name="Freeform 65"/>
            <p:cNvSpPr>
              <a:spLocks/>
            </p:cNvSpPr>
            <p:nvPr/>
          </p:nvSpPr>
          <p:spPr bwMode="auto">
            <a:xfrm>
              <a:off x="394" y="1946"/>
              <a:ext cx="366" cy="337"/>
            </a:xfrm>
            <a:custGeom>
              <a:avLst/>
              <a:gdLst>
                <a:gd name="T0" fmla="*/ 0 w 366"/>
                <a:gd name="T1" fmla="*/ 256 h 337"/>
                <a:gd name="T2" fmla="*/ 67 w 366"/>
                <a:gd name="T3" fmla="*/ 256 h 337"/>
                <a:gd name="T4" fmla="*/ 122 w 366"/>
                <a:gd name="T5" fmla="*/ 262 h 337"/>
                <a:gd name="T6" fmla="*/ 122 w 366"/>
                <a:gd name="T7" fmla="*/ 275 h 337"/>
                <a:gd name="T8" fmla="*/ 67 w 366"/>
                <a:gd name="T9" fmla="*/ 275 h 337"/>
                <a:gd name="T10" fmla="*/ 67 w 366"/>
                <a:gd name="T11" fmla="*/ 287 h 337"/>
                <a:gd name="T12" fmla="*/ 20 w 366"/>
                <a:gd name="T13" fmla="*/ 287 h 337"/>
                <a:gd name="T14" fmla="*/ 20 w 366"/>
                <a:gd name="T15" fmla="*/ 337 h 337"/>
                <a:gd name="T16" fmla="*/ 339 w 366"/>
                <a:gd name="T17" fmla="*/ 337 h 337"/>
                <a:gd name="T18" fmla="*/ 339 w 366"/>
                <a:gd name="T19" fmla="*/ 287 h 337"/>
                <a:gd name="T20" fmla="*/ 298 w 366"/>
                <a:gd name="T21" fmla="*/ 287 h 337"/>
                <a:gd name="T22" fmla="*/ 298 w 366"/>
                <a:gd name="T23" fmla="*/ 275 h 337"/>
                <a:gd name="T24" fmla="*/ 237 w 366"/>
                <a:gd name="T25" fmla="*/ 275 h 337"/>
                <a:gd name="T26" fmla="*/ 237 w 366"/>
                <a:gd name="T27" fmla="*/ 262 h 337"/>
                <a:gd name="T28" fmla="*/ 298 w 366"/>
                <a:gd name="T29" fmla="*/ 256 h 337"/>
                <a:gd name="T30" fmla="*/ 366 w 366"/>
                <a:gd name="T31" fmla="*/ 256 h 337"/>
                <a:gd name="T32" fmla="*/ 366 w 366"/>
                <a:gd name="T33" fmla="*/ 0 h 337"/>
                <a:gd name="T34" fmla="*/ 0 w 366"/>
                <a:gd name="T35" fmla="*/ 0 h 337"/>
                <a:gd name="T36" fmla="*/ 0 w 366"/>
                <a:gd name="T37" fmla="*/ 256 h 3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337"/>
                <a:gd name="T59" fmla="*/ 366 w 366"/>
                <a:gd name="T60" fmla="*/ 337 h 3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337">
                  <a:moveTo>
                    <a:pt x="0" y="256"/>
                  </a:moveTo>
                  <a:lnTo>
                    <a:pt x="67" y="256"/>
                  </a:lnTo>
                  <a:lnTo>
                    <a:pt x="122" y="262"/>
                  </a:lnTo>
                  <a:lnTo>
                    <a:pt x="122" y="275"/>
                  </a:lnTo>
                  <a:lnTo>
                    <a:pt x="67" y="275"/>
                  </a:lnTo>
                  <a:lnTo>
                    <a:pt x="67" y="287"/>
                  </a:lnTo>
                  <a:lnTo>
                    <a:pt x="20" y="287"/>
                  </a:lnTo>
                  <a:lnTo>
                    <a:pt x="20" y="337"/>
                  </a:lnTo>
                  <a:lnTo>
                    <a:pt x="339" y="337"/>
                  </a:lnTo>
                  <a:lnTo>
                    <a:pt x="339" y="287"/>
                  </a:lnTo>
                  <a:lnTo>
                    <a:pt x="298" y="287"/>
                  </a:lnTo>
                  <a:lnTo>
                    <a:pt x="298" y="275"/>
                  </a:lnTo>
                  <a:lnTo>
                    <a:pt x="237" y="275"/>
                  </a:lnTo>
                  <a:lnTo>
                    <a:pt x="237" y="262"/>
                  </a:lnTo>
                  <a:lnTo>
                    <a:pt x="298" y="256"/>
                  </a:lnTo>
                  <a:lnTo>
                    <a:pt x="366" y="256"/>
                  </a:lnTo>
                  <a:lnTo>
                    <a:pt x="366" y="0"/>
                  </a:lnTo>
                  <a:lnTo>
                    <a:pt x="0" y="0"/>
                  </a:lnTo>
                  <a:lnTo>
                    <a:pt x="0" y="256"/>
                  </a:lnTo>
                  <a:close/>
                </a:path>
              </a:pathLst>
            </a:custGeom>
            <a:solidFill>
              <a:srgbClr val="FFFFFF"/>
            </a:solidFill>
            <a:ln w="9525">
              <a:noFill/>
              <a:round/>
              <a:headEnd/>
              <a:tailEnd/>
            </a:ln>
          </p:spPr>
          <p:txBody>
            <a:bodyPr/>
            <a:lstStyle/>
            <a:p>
              <a:endParaRPr lang="zh-TW" altLang="en-US"/>
            </a:p>
          </p:txBody>
        </p:sp>
        <p:sp>
          <p:nvSpPr>
            <p:cNvPr id="64620" name="Line 66"/>
            <p:cNvSpPr>
              <a:spLocks noChangeShapeType="1"/>
            </p:cNvSpPr>
            <p:nvPr/>
          </p:nvSpPr>
          <p:spPr bwMode="auto">
            <a:xfrm>
              <a:off x="461" y="2233"/>
              <a:ext cx="231" cy="1"/>
            </a:xfrm>
            <a:prstGeom prst="line">
              <a:avLst/>
            </a:prstGeom>
            <a:noFill/>
            <a:ln w="11113">
              <a:solidFill>
                <a:srgbClr val="000000"/>
              </a:solidFill>
              <a:round/>
              <a:headEnd/>
              <a:tailEnd/>
            </a:ln>
          </p:spPr>
          <p:txBody>
            <a:bodyPr/>
            <a:lstStyle/>
            <a:p>
              <a:endParaRPr lang="zh-TW" altLang="en-US"/>
            </a:p>
          </p:txBody>
        </p:sp>
        <p:sp>
          <p:nvSpPr>
            <p:cNvPr id="64621" name="Freeform 67"/>
            <p:cNvSpPr>
              <a:spLocks/>
            </p:cNvSpPr>
            <p:nvPr/>
          </p:nvSpPr>
          <p:spPr bwMode="auto">
            <a:xfrm>
              <a:off x="394" y="1946"/>
              <a:ext cx="366" cy="337"/>
            </a:xfrm>
            <a:custGeom>
              <a:avLst/>
              <a:gdLst>
                <a:gd name="T0" fmla="*/ 0 w 366"/>
                <a:gd name="T1" fmla="*/ 256 h 337"/>
                <a:gd name="T2" fmla="*/ 67 w 366"/>
                <a:gd name="T3" fmla="*/ 256 h 337"/>
                <a:gd name="T4" fmla="*/ 122 w 366"/>
                <a:gd name="T5" fmla="*/ 262 h 337"/>
                <a:gd name="T6" fmla="*/ 122 w 366"/>
                <a:gd name="T7" fmla="*/ 275 h 337"/>
                <a:gd name="T8" fmla="*/ 67 w 366"/>
                <a:gd name="T9" fmla="*/ 275 h 337"/>
                <a:gd name="T10" fmla="*/ 67 w 366"/>
                <a:gd name="T11" fmla="*/ 287 h 337"/>
                <a:gd name="T12" fmla="*/ 20 w 366"/>
                <a:gd name="T13" fmla="*/ 287 h 337"/>
                <a:gd name="T14" fmla="*/ 20 w 366"/>
                <a:gd name="T15" fmla="*/ 337 h 337"/>
                <a:gd name="T16" fmla="*/ 339 w 366"/>
                <a:gd name="T17" fmla="*/ 337 h 337"/>
                <a:gd name="T18" fmla="*/ 339 w 366"/>
                <a:gd name="T19" fmla="*/ 287 h 337"/>
                <a:gd name="T20" fmla="*/ 298 w 366"/>
                <a:gd name="T21" fmla="*/ 287 h 337"/>
                <a:gd name="T22" fmla="*/ 298 w 366"/>
                <a:gd name="T23" fmla="*/ 275 h 337"/>
                <a:gd name="T24" fmla="*/ 237 w 366"/>
                <a:gd name="T25" fmla="*/ 275 h 337"/>
                <a:gd name="T26" fmla="*/ 237 w 366"/>
                <a:gd name="T27" fmla="*/ 262 h 337"/>
                <a:gd name="T28" fmla="*/ 298 w 366"/>
                <a:gd name="T29" fmla="*/ 256 h 337"/>
                <a:gd name="T30" fmla="*/ 366 w 366"/>
                <a:gd name="T31" fmla="*/ 256 h 337"/>
                <a:gd name="T32" fmla="*/ 366 w 366"/>
                <a:gd name="T33" fmla="*/ 0 h 337"/>
                <a:gd name="T34" fmla="*/ 0 w 366"/>
                <a:gd name="T35" fmla="*/ 0 h 337"/>
                <a:gd name="T36" fmla="*/ 0 w 366"/>
                <a:gd name="T37" fmla="*/ 256 h 3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337"/>
                <a:gd name="T59" fmla="*/ 366 w 366"/>
                <a:gd name="T60" fmla="*/ 337 h 3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337">
                  <a:moveTo>
                    <a:pt x="0" y="256"/>
                  </a:moveTo>
                  <a:lnTo>
                    <a:pt x="67" y="256"/>
                  </a:lnTo>
                  <a:lnTo>
                    <a:pt x="122" y="262"/>
                  </a:lnTo>
                  <a:lnTo>
                    <a:pt x="122" y="275"/>
                  </a:lnTo>
                  <a:lnTo>
                    <a:pt x="67" y="275"/>
                  </a:lnTo>
                  <a:lnTo>
                    <a:pt x="67" y="287"/>
                  </a:lnTo>
                  <a:lnTo>
                    <a:pt x="20" y="287"/>
                  </a:lnTo>
                  <a:lnTo>
                    <a:pt x="20" y="337"/>
                  </a:lnTo>
                  <a:lnTo>
                    <a:pt x="339" y="337"/>
                  </a:lnTo>
                  <a:lnTo>
                    <a:pt x="339" y="287"/>
                  </a:lnTo>
                  <a:lnTo>
                    <a:pt x="298" y="287"/>
                  </a:lnTo>
                  <a:lnTo>
                    <a:pt x="298" y="275"/>
                  </a:lnTo>
                  <a:lnTo>
                    <a:pt x="237" y="275"/>
                  </a:lnTo>
                  <a:lnTo>
                    <a:pt x="237" y="262"/>
                  </a:lnTo>
                  <a:lnTo>
                    <a:pt x="298" y="256"/>
                  </a:lnTo>
                  <a:lnTo>
                    <a:pt x="366" y="256"/>
                  </a:lnTo>
                  <a:lnTo>
                    <a:pt x="366" y="0"/>
                  </a:lnTo>
                  <a:lnTo>
                    <a:pt x="0" y="0"/>
                  </a:lnTo>
                  <a:lnTo>
                    <a:pt x="0" y="256"/>
                  </a:lnTo>
                </a:path>
              </a:pathLst>
            </a:custGeom>
            <a:noFill/>
            <a:ln w="11113">
              <a:solidFill>
                <a:srgbClr val="000000"/>
              </a:solidFill>
              <a:round/>
              <a:headEnd/>
              <a:tailEnd/>
            </a:ln>
          </p:spPr>
          <p:txBody>
            <a:bodyPr/>
            <a:lstStyle/>
            <a:p>
              <a:endParaRPr lang="zh-TW" altLang="en-US"/>
            </a:p>
          </p:txBody>
        </p:sp>
        <p:sp>
          <p:nvSpPr>
            <p:cNvPr id="64622" name="Line 68"/>
            <p:cNvSpPr>
              <a:spLocks noChangeShapeType="1"/>
            </p:cNvSpPr>
            <p:nvPr/>
          </p:nvSpPr>
          <p:spPr bwMode="auto">
            <a:xfrm>
              <a:off x="516" y="2221"/>
              <a:ext cx="115" cy="1"/>
            </a:xfrm>
            <a:prstGeom prst="line">
              <a:avLst/>
            </a:prstGeom>
            <a:noFill/>
            <a:ln w="11113">
              <a:solidFill>
                <a:srgbClr val="000000"/>
              </a:solidFill>
              <a:round/>
              <a:headEnd/>
              <a:tailEnd/>
            </a:ln>
          </p:spPr>
          <p:txBody>
            <a:bodyPr/>
            <a:lstStyle/>
            <a:p>
              <a:endParaRPr lang="zh-TW" altLang="en-US"/>
            </a:p>
          </p:txBody>
        </p:sp>
        <p:sp>
          <p:nvSpPr>
            <p:cNvPr id="64623" name="Line 69"/>
            <p:cNvSpPr>
              <a:spLocks noChangeShapeType="1"/>
            </p:cNvSpPr>
            <p:nvPr/>
          </p:nvSpPr>
          <p:spPr bwMode="auto">
            <a:xfrm>
              <a:off x="516" y="2208"/>
              <a:ext cx="115" cy="1"/>
            </a:xfrm>
            <a:prstGeom prst="line">
              <a:avLst/>
            </a:prstGeom>
            <a:noFill/>
            <a:ln w="11113">
              <a:solidFill>
                <a:srgbClr val="000000"/>
              </a:solidFill>
              <a:round/>
              <a:headEnd/>
              <a:tailEnd/>
            </a:ln>
          </p:spPr>
          <p:txBody>
            <a:bodyPr/>
            <a:lstStyle/>
            <a:p>
              <a:endParaRPr lang="zh-TW" altLang="en-US"/>
            </a:p>
          </p:txBody>
        </p:sp>
        <p:sp>
          <p:nvSpPr>
            <p:cNvPr id="64624" name="Line 70"/>
            <p:cNvSpPr>
              <a:spLocks noChangeShapeType="1"/>
            </p:cNvSpPr>
            <p:nvPr/>
          </p:nvSpPr>
          <p:spPr bwMode="auto">
            <a:xfrm>
              <a:off x="461" y="2202"/>
              <a:ext cx="231" cy="1"/>
            </a:xfrm>
            <a:prstGeom prst="line">
              <a:avLst/>
            </a:prstGeom>
            <a:noFill/>
            <a:ln w="11113">
              <a:solidFill>
                <a:srgbClr val="000000"/>
              </a:solidFill>
              <a:round/>
              <a:headEnd/>
              <a:tailEnd/>
            </a:ln>
          </p:spPr>
          <p:txBody>
            <a:bodyPr/>
            <a:lstStyle/>
            <a:p>
              <a:endParaRPr lang="zh-TW" altLang="en-US"/>
            </a:p>
          </p:txBody>
        </p:sp>
        <p:sp>
          <p:nvSpPr>
            <p:cNvPr id="64625" name="Freeform 71"/>
            <p:cNvSpPr>
              <a:spLocks noEditPoints="1"/>
            </p:cNvSpPr>
            <p:nvPr/>
          </p:nvSpPr>
          <p:spPr bwMode="auto">
            <a:xfrm>
              <a:off x="421" y="1977"/>
              <a:ext cx="305" cy="300"/>
            </a:xfrm>
            <a:custGeom>
              <a:avLst/>
              <a:gdLst>
                <a:gd name="T0" fmla="*/ 27 w 305"/>
                <a:gd name="T1" fmla="*/ 275 h 300"/>
                <a:gd name="T2" fmla="*/ 88 w 305"/>
                <a:gd name="T3" fmla="*/ 275 h 300"/>
                <a:gd name="T4" fmla="*/ 88 w 305"/>
                <a:gd name="T5" fmla="*/ 263 h 300"/>
                <a:gd name="T6" fmla="*/ 27 w 305"/>
                <a:gd name="T7" fmla="*/ 263 h 300"/>
                <a:gd name="T8" fmla="*/ 27 w 305"/>
                <a:gd name="T9" fmla="*/ 275 h 300"/>
                <a:gd name="T10" fmla="*/ 13 w 305"/>
                <a:gd name="T11" fmla="*/ 300 h 300"/>
                <a:gd name="T12" fmla="*/ 27 w 305"/>
                <a:gd name="T13" fmla="*/ 288 h 300"/>
                <a:gd name="T14" fmla="*/ 13 w 305"/>
                <a:gd name="T15" fmla="*/ 281 h 300"/>
                <a:gd name="T16" fmla="*/ 0 w 305"/>
                <a:gd name="T17" fmla="*/ 288 h 300"/>
                <a:gd name="T18" fmla="*/ 13 w 305"/>
                <a:gd name="T19" fmla="*/ 300 h 300"/>
                <a:gd name="T20" fmla="*/ 27 w 305"/>
                <a:gd name="T21" fmla="*/ 169 h 300"/>
                <a:gd name="T22" fmla="*/ 27 w 305"/>
                <a:gd name="T23" fmla="*/ 25 h 300"/>
                <a:gd name="T24" fmla="*/ 278 w 305"/>
                <a:gd name="T25" fmla="*/ 25 h 300"/>
                <a:gd name="T26" fmla="*/ 278 w 305"/>
                <a:gd name="T27" fmla="*/ 169 h 300"/>
                <a:gd name="T28" fmla="*/ 27 w 305"/>
                <a:gd name="T29" fmla="*/ 169 h 300"/>
                <a:gd name="T30" fmla="*/ 20 w 305"/>
                <a:gd name="T31" fmla="*/ 188 h 300"/>
                <a:gd name="T32" fmla="*/ 298 w 305"/>
                <a:gd name="T33" fmla="*/ 188 h 300"/>
                <a:gd name="T34" fmla="*/ 298 w 305"/>
                <a:gd name="T35" fmla="*/ 13 h 300"/>
                <a:gd name="T36" fmla="*/ 305 w 305"/>
                <a:gd name="T37" fmla="*/ 13 h 300"/>
                <a:gd name="T38" fmla="*/ 305 w 305"/>
                <a:gd name="T39" fmla="*/ 0 h 300"/>
                <a:gd name="T40" fmla="*/ 7 w 305"/>
                <a:gd name="T41" fmla="*/ 0 h 300"/>
                <a:gd name="T42" fmla="*/ 7 w 305"/>
                <a:gd name="T43" fmla="*/ 194 h 300"/>
                <a:gd name="T44" fmla="*/ 20 w 305"/>
                <a:gd name="T45" fmla="*/ 194 h 300"/>
                <a:gd name="T46" fmla="*/ 20 w 305"/>
                <a:gd name="T47" fmla="*/ 188 h 300"/>
                <a:gd name="T48" fmla="*/ 285 w 305"/>
                <a:gd name="T49" fmla="*/ 213 h 300"/>
                <a:gd name="T50" fmla="*/ 305 w 305"/>
                <a:gd name="T51" fmla="*/ 213 h 300"/>
                <a:gd name="T52" fmla="*/ 305 w 305"/>
                <a:gd name="T53" fmla="*/ 206 h 300"/>
                <a:gd name="T54" fmla="*/ 285 w 305"/>
                <a:gd name="T55" fmla="*/ 206 h 300"/>
                <a:gd name="T56" fmla="*/ 285 w 305"/>
                <a:gd name="T57" fmla="*/ 213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300"/>
                <a:gd name="T89" fmla="*/ 305 w 305"/>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300">
                  <a:moveTo>
                    <a:pt x="27" y="275"/>
                  </a:moveTo>
                  <a:lnTo>
                    <a:pt x="88" y="275"/>
                  </a:lnTo>
                  <a:lnTo>
                    <a:pt x="88" y="263"/>
                  </a:lnTo>
                  <a:lnTo>
                    <a:pt x="27" y="263"/>
                  </a:lnTo>
                  <a:lnTo>
                    <a:pt x="27" y="275"/>
                  </a:lnTo>
                  <a:close/>
                  <a:moveTo>
                    <a:pt x="13" y="300"/>
                  </a:moveTo>
                  <a:lnTo>
                    <a:pt x="27" y="288"/>
                  </a:lnTo>
                  <a:lnTo>
                    <a:pt x="13" y="281"/>
                  </a:lnTo>
                  <a:lnTo>
                    <a:pt x="0" y="288"/>
                  </a:lnTo>
                  <a:lnTo>
                    <a:pt x="13" y="300"/>
                  </a:lnTo>
                  <a:close/>
                  <a:moveTo>
                    <a:pt x="27" y="169"/>
                  </a:moveTo>
                  <a:lnTo>
                    <a:pt x="27" y="25"/>
                  </a:lnTo>
                  <a:lnTo>
                    <a:pt x="278" y="25"/>
                  </a:lnTo>
                  <a:lnTo>
                    <a:pt x="278" y="169"/>
                  </a:lnTo>
                  <a:lnTo>
                    <a:pt x="27" y="169"/>
                  </a:lnTo>
                  <a:close/>
                  <a:moveTo>
                    <a:pt x="20" y="188"/>
                  </a:moveTo>
                  <a:lnTo>
                    <a:pt x="298" y="188"/>
                  </a:lnTo>
                  <a:lnTo>
                    <a:pt x="298" y="13"/>
                  </a:lnTo>
                  <a:lnTo>
                    <a:pt x="305" y="13"/>
                  </a:lnTo>
                  <a:lnTo>
                    <a:pt x="305" y="0"/>
                  </a:lnTo>
                  <a:lnTo>
                    <a:pt x="7" y="0"/>
                  </a:lnTo>
                  <a:lnTo>
                    <a:pt x="7" y="194"/>
                  </a:lnTo>
                  <a:lnTo>
                    <a:pt x="20" y="194"/>
                  </a:lnTo>
                  <a:lnTo>
                    <a:pt x="20" y="188"/>
                  </a:lnTo>
                  <a:close/>
                  <a:moveTo>
                    <a:pt x="285" y="213"/>
                  </a:moveTo>
                  <a:lnTo>
                    <a:pt x="305" y="213"/>
                  </a:lnTo>
                  <a:lnTo>
                    <a:pt x="305" y="206"/>
                  </a:lnTo>
                  <a:lnTo>
                    <a:pt x="285" y="206"/>
                  </a:lnTo>
                  <a:lnTo>
                    <a:pt x="285" y="213"/>
                  </a:lnTo>
                  <a:close/>
                </a:path>
              </a:pathLst>
            </a:custGeom>
            <a:solidFill>
              <a:srgbClr val="000000"/>
            </a:solidFill>
            <a:ln w="11113">
              <a:solidFill>
                <a:srgbClr val="000000"/>
              </a:solidFill>
              <a:round/>
              <a:headEnd/>
              <a:tailEnd/>
            </a:ln>
          </p:spPr>
          <p:txBody>
            <a:bodyPr/>
            <a:lstStyle/>
            <a:p>
              <a:endParaRPr lang="zh-TW" altLang="en-US"/>
            </a:p>
          </p:txBody>
        </p:sp>
        <p:sp>
          <p:nvSpPr>
            <p:cNvPr id="64626" name="Rectangle 72"/>
            <p:cNvSpPr>
              <a:spLocks noChangeArrowheads="1"/>
            </p:cNvSpPr>
            <p:nvPr/>
          </p:nvSpPr>
          <p:spPr bwMode="auto">
            <a:xfrm>
              <a:off x="455" y="2265"/>
              <a:ext cx="47" cy="12"/>
            </a:xfrm>
            <a:prstGeom prst="rect">
              <a:avLst/>
            </a:prstGeom>
            <a:solidFill>
              <a:srgbClr val="FFFFFF"/>
            </a:solidFill>
            <a:ln w="9525">
              <a:noFill/>
              <a:miter lim="800000"/>
              <a:headEnd/>
              <a:tailEnd/>
            </a:ln>
          </p:spPr>
          <p:txBody>
            <a:bodyPr/>
            <a:lstStyle/>
            <a:p>
              <a:endParaRPr lang="zh-TW" altLang="en-US"/>
            </a:p>
          </p:txBody>
        </p:sp>
        <p:sp>
          <p:nvSpPr>
            <p:cNvPr id="64627" name="Line 73"/>
            <p:cNvSpPr>
              <a:spLocks noChangeShapeType="1"/>
            </p:cNvSpPr>
            <p:nvPr/>
          </p:nvSpPr>
          <p:spPr bwMode="auto">
            <a:xfrm>
              <a:off x="414" y="2240"/>
              <a:ext cx="319" cy="1"/>
            </a:xfrm>
            <a:prstGeom prst="line">
              <a:avLst/>
            </a:prstGeom>
            <a:noFill/>
            <a:ln w="11113">
              <a:solidFill>
                <a:srgbClr val="000000"/>
              </a:solidFill>
              <a:round/>
              <a:headEnd/>
              <a:tailEnd/>
            </a:ln>
          </p:spPr>
          <p:txBody>
            <a:bodyPr/>
            <a:lstStyle/>
            <a:p>
              <a:endParaRPr lang="zh-TW" altLang="en-US"/>
            </a:p>
          </p:txBody>
        </p:sp>
        <p:sp>
          <p:nvSpPr>
            <p:cNvPr id="64628" name="Line 74"/>
            <p:cNvSpPr>
              <a:spLocks noChangeShapeType="1"/>
            </p:cNvSpPr>
            <p:nvPr/>
          </p:nvSpPr>
          <p:spPr bwMode="auto">
            <a:xfrm>
              <a:off x="414" y="2252"/>
              <a:ext cx="319" cy="1"/>
            </a:xfrm>
            <a:prstGeom prst="line">
              <a:avLst/>
            </a:prstGeom>
            <a:noFill/>
            <a:ln w="11113">
              <a:solidFill>
                <a:srgbClr val="000000"/>
              </a:solidFill>
              <a:round/>
              <a:headEnd/>
              <a:tailEnd/>
            </a:ln>
          </p:spPr>
          <p:txBody>
            <a:bodyPr/>
            <a:lstStyle/>
            <a:p>
              <a:endParaRPr lang="zh-TW" altLang="en-US"/>
            </a:p>
          </p:txBody>
        </p:sp>
        <p:sp>
          <p:nvSpPr>
            <p:cNvPr id="64629" name="Rectangle 75"/>
            <p:cNvSpPr>
              <a:spLocks noChangeArrowheads="1"/>
            </p:cNvSpPr>
            <p:nvPr/>
          </p:nvSpPr>
          <p:spPr bwMode="auto">
            <a:xfrm>
              <a:off x="455" y="2265"/>
              <a:ext cx="47" cy="12"/>
            </a:xfrm>
            <a:prstGeom prst="rect">
              <a:avLst/>
            </a:prstGeom>
            <a:noFill/>
            <a:ln w="11113">
              <a:solidFill>
                <a:srgbClr val="000000"/>
              </a:solidFill>
              <a:miter lim="800000"/>
              <a:headEnd/>
              <a:tailEnd/>
            </a:ln>
          </p:spPr>
          <p:txBody>
            <a:bodyPr/>
            <a:lstStyle/>
            <a:p>
              <a:endParaRPr lang="zh-TW" altLang="en-US"/>
            </a:p>
          </p:txBody>
        </p:sp>
        <p:sp>
          <p:nvSpPr>
            <p:cNvPr id="64630" name="Freeform 76"/>
            <p:cNvSpPr>
              <a:spLocks/>
            </p:cNvSpPr>
            <p:nvPr/>
          </p:nvSpPr>
          <p:spPr bwMode="auto">
            <a:xfrm>
              <a:off x="455" y="2252"/>
              <a:ext cx="6" cy="13"/>
            </a:xfrm>
            <a:custGeom>
              <a:avLst/>
              <a:gdLst>
                <a:gd name="T0" fmla="*/ 6 w 6"/>
                <a:gd name="T1" fmla="*/ 0 h 13"/>
                <a:gd name="T2" fmla="*/ 0 w 6"/>
                <a:gd name="T3" fmla="*/ 6 h 13"/>
                <a:gd name="T4" fmla="*/ 6 w 6"/>
                <a:gd name="T5" fmla="*/ 13 h 13"/>
                <a:gd name="T6" fmla="*/ 0 60000 65536"/>
                <a:gd name="T7" fmla="*/ 0 60000 65536"/>
                <a:gd name="T8" fmla="*/ 0 60000 65536"/>
                <a:gd name="T9" fmla="*/ 0 w 6"/>
                <a:gd name="T10" fmla="*/ 0 h 13"/>
                <a:gd name="T11" fmla="*/ 6 w 6"/>
                <a:gd name="T12" fmla="*/ 13 h 13"/>
              </a:gdLst>
              <a:ahLst/>
              <a:cxnLst>
                <a:cxn ang="T6">
                  <a:pos x="T0" y="T1"/>
                </a:cxn>
                <a:cxn ang="T7">
                  <a:pos x="T2" y="T3"/>
                </a:cxn>
                <a:cxn ang="T8">
                  <a:pos x="T4" y="T5"/>
                </a:cxn>
              </a:cxnLst>
              <a:rect l="T9" t="T10" r="T11" b="T12"/>
              <a:pathLst>
                <a:path w="6" h="13">
                  <a:moveTo>
                    <a:pt x="6" y="0"/>
                  </a:moveTo>
                  <a:lnTo>
                    <a:pt x="0" y="6"/>
                  </a:lnTo>
                  <a:lnTo>
                    <a:pt x="6" y="13"/>
                  </a:lnTo>
                </a:path>
              </a:pathLst>
            </a:custGeom>
            <a:noFill/>
            <a:ln w="11113">
              <a:solidFill>
                <a:srgbClr val="000000"/>
              </a:solidFill>
              <a:round/>
              <a:headEnd/>
              <a:tailEnd/>
            </a:ln>
          </p:spPr>
          <p:txBody>
            <a:bodyPr/>
            <a:lstStyle/>
            <a:p>
              <a:endParaRPr lang="zh-TW" altLang="en-US"/>
            </a:p>
          </p:txBody>
        </p:sp>
        <p:sp>
          <p:nvSpPr>
            <p:cNvPr id="64631" name="Freeform 77"/>
            <p:cNvSpPr>
              <a:spLocks/>
            </p:cNvSpPr>
            <p:nvPr/>
          </p:nvSpPr>
          <p:spPr bwMode="auto">
            <a:xfrm>
              <a:off x="489" y="2252"/>
              <a:ext cx="6" cy="13"/>
            </a:xfrm>
            <a:custGeom>
              <a:avLst/>
              <a:gdLst>
                <a:gd name="T0" fmla="*/ 6 w 6"/>
                <a:gd name="T1" fmla="*/ 0 h 13"/>
                <a:gd name="T2" fmla="*/ 0 w 6"/>
                <a:gd name="T3" fmla="*/ 6 h 13"/>
                <a:gd name="T4" fmla="*/ 6 w 6"/>
                <a:gd name="T5" fmla="*/ 13 h 13"/>
                <a:gd name="T6" fmla="*/ 0 60000 65536"/>
                <a:gd name="T7" fmla="*/ 0 60000 65536"/>
                <a:gd name="T8" fmla="*/ 0 60000 65536"/>
                <a:gd name="T9" fmla="*/ 0 w 6"/>
                <a:gd name="T10" fmla="*/ 0 h 13"/>
                <a:gd name="T11" fmla="*/ 6 w 6"/>
                <a:gd name="T12" fmla="*/ 13 h 13"/>
              </a:gdLst>
              <a:ahLst/>
              <a:cxnLst>
                <a:cxn ang="T6">
                  <a:pos x="T0" y="T1"/>
                </a:cxn>
                <a:cxn ang="T7">
                  <a:pos x="T2" y="T3"/>
                </a:cxn>
                <a:cxn ang="T8">
                  <a:pos x="T4" y="T5"/>
                </a:cxn>
              </a:cxnLst>
              <a:rect l="T9" t="T10" r="T11" b="T12"/>
              <a:pathLst>
                <a:path w="6" h="13">
                  <a:moveTo>
                    <a:pt x="6" y="0"/>
                  </a:moveTo>
                  <a:lnTo>
                    <a:pt x="0" y="6"/>
                  </a:lnTo>
                  <a:lnTo>
                    <a:pt x="6" y="13"/>
                  </a:lnTo>
                </a:path>
              </a:pathLst>
            </a:custGeom>
            <a:noFill/>
            <a:ln w="11113">
              <a:solidFill>
                <a:srgbClr val="000000"/>
              </a:solidFill>
              <a:round/>
              <a:headEnd/>
              <a:tailEnd/>
            </a:ln>
          </p:spPr>
          <p:txBody>
            <a:bodyPr/>
            <a:lstStyle/>
            <a:p>
              <a:endParaRPr lang="zh-TW" altLang="en-US"/>
            </a:p>
          </p:txBody>
        </p:sp>
        <p:sp>
          <p:nvSpPr>
            <p:cNvPr id="64632" name="Freeform 78"/>
            <p:cNvSpPr>
              <a:spLocks/>
            </p:cNvSpPr>
            <p:nvPr/>
          </p:nvSpPr>
          <p:spPr bwMode="auto">
            <a:xfrm>
              <a:off x="509"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33" name="Freeform 79"/>
            <p:cNvSpPr>
              <a:spLocks/>
            </p:cNvSpPr>
            <p:nvPr/>
          </p:nvSpPr>
          <p:spPr bwMode="auto">
            <a:xfrm>
              <a:off x="522"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34" name="Freeform 80"/>
            <p:cNvSpPr>
              <a:spLocks/>
            </p:cNvSpPr>
            <p:nvPr/>
          </p:nvSpPr>
          <p:spPr bwMode="auto">
            <a:xfrm>
              <a:off x="543"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35" name="Freeform 81"/>
            <p:cNvSpPr>
              <a:spLocks/>
            </p:cNvSpPr>
            <p:nvPr/>
          </p:nvSpPr>
          <p:spPr bwMode="auto">
            <a:xfrm>
              <a:off x="556"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36" name="Freeform 82"/>
            <p:cNvSpPr>
              <a:spLocks/>
            </p:cNvSpPr>
            <p:nvPr/>
          </p:nvSpPr>
          <p:spPr bwMode="auto">
            <a:xfrm>
              <a:off x="577" y="2271"/>
              <a:ext cx="6" cy="6"/>
            </a:xfrm>
            <a:custGeom>
              <a:avLst/>
              <a:gdLst>
                <a:gd name="T0" fmla="*/ 6 w 6"/>
                <a:gd name="T1" fmla="*/ 0 h 6"/>
                <a:gd name="T2" fmla="*/ 0 w 6"/>
                <a:gd name="T3" fmla="*/ 6 h 6"/>
                <a:gd name="T4" fmla="*/ 6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6"/>
                  </a:lnTo>
                </a:path>
              </a:pathLst>
            </a:custGeom>
            <a:noFill/>
            <a:ln w="11113">
              <a:solidFill>
                <a:srgbClr val="000000"/>
              </a:solidFill>
              <a:round/>
              <a:headEnd/>
              <a:tailEnd/>
            </a:ln>
          </p:spPr>
          <p:txBody>
            <a:bodyPr/>
            <a:lstStyle/>
            <a:p>
              <a:endParaRPr lang="zh-TW" altLang="en-US"/>
            </a:p>
          </p:txBody>
        </p:sp>
        <p:sp>
          <p:nvSpPr>
            <p:cNvPr id="64637" name="Freeform 83"/>
            <p:cNvSpPr>
              <a:spLocks/>
            </p:cNvSpPr>
            <p:nvPr/>
          </p:nvSpPr>
          <p:spPr bwMode="auto">
            <a:xfrm>
              <a:off x="590"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38" name="Freeform 84"/>
            <p:cNvSpPr>
              <a:spLocks/>
            </p:cNvSpPr>
            <p:nvPr/>
          </p:nvSpPr>
          <p:spPr bwMode="auto">
            <a:xfrm>
              <a:off x="611" y="2271"/>
              <a:ext cx="6" cy="6"/>
            </a:xfrm>
            <a:custGeom>
              <a:avLst/>
              <a:gdLst>
                <a:gd name="T0" fmla="*/ 6 w 6"/>
                <a:gd name="T1" fmla="*/ 0 h 6"/>
                <a:gd name="T2" fmla="*/ 0 w 6"/>
                <a:gd name="T3" fmla="*/ 6 h 6"/>
                <a:gd name="T4" fmla="*/ 6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6"/>
                  </a:lnTo>
                </a:path>
              </a:pathLst>
            </a:custGeom>
            <a:noFill/>
            <a:ln w="11113">
              <a:solidFill>
                <a:srgbClr val="000000"/>
              </a:solidFill>
              <a:round/>
              <a:headEnd/>
              <a:tailEnd/>
            </a:ln>
          </p:spPr>
          <p:txBody>
            <a:bodyPr/>
            <a:lstStyle/>
            <a:p>
              <a:endParaRPr lang="zh-TW" altLang="en-US"/>
            </a:p>
          </p:txBody>
        </p:sp>
        <p:sp>
          <p:nvSpPr>
            <p:cNvPr id="64639" name="Freeform 85"/>
            <p:cNvSpPr>
              <a:spLocks/>
            </p:cNvSpPr>
            <p:nvPr/>
          </p:nvSpPr>
          <p:spPr bwMode="auto">
            <a:xfrm>
              <a:off x="624"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40" name="Freeform 86"/>
            <p:cNvSpPr>
              <a:spLocks/>
            </p:cNvSpPr>
            <p:nvPr/>
          </p:nvSpPr>
          <p:spPr bwMode="auto">
            <a:xfrm>
              <a:off x="644"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41" name="Freeform 87"/>
            <p:cNvSpPr>
              <a:spLocks/>
            </p:cNvSpPr>
            <p:nvPr/>
          </p:nvSpPr>
          <p:spPr bwMode="auto">
            <a:xfrm>
              <a:off x="658"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42" name="Freeform 88"/>
            <p:cNvSpPr>
              <a:spLocks/>
            </p:cNvSpPr>
            <p:nvPr/>
          </p:nvSpPr>
          <p:spPr bwMode="auto">
            <a:xfrm>
              <a:off x="678"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43" name="Freeform 89"/>
            <p:cNvSpPr>
              <a:spLocks/>
            </p:cNvSpPr>
            <p:nvPr/>
          </p:nvSpPr>
          <p:spPr bwMode="auto">
            <a:xfrm>
              <a:off x="692"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44" name="Freeform 90"/>
            <p:cNvSpPr>
              <a:spLocks/>
            </p:cNvSpPr>
            <p:nvPr/>
          </p:nvSpPr>
          <p:spPr bwMode="auto">
            <a:xfrm>
              <a:off x="712"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grpSp>
      <p:sp>
        <p:nvSpPr>
          <p:cNvPr id="1757275" name="AutoShape 91"/>
          <p:cNvSpPr>
            <a:spLocks noChangeArrowheads="1"/>
          </p:cNvSpPr>
          <p:nvPr/>
        </p:nvSpPr>
        <p:spPr bwMode="auto">
          <a:xfrm>
            <a:off x="3233738" y="4341813"/>
            <a:ext cx="2814637" cy="1095375"/>
          </a:xfrm>
          <a:prstGeom prst="upDownArrowCallout">
            <a:avLst>
              <a:gd name="adj1" fmla="val 56507"/>
              <a:gd name="adj2" fmla="val 64239"/>
              <a:gd name="adj3" fmla="val 16440"/>
              <a:gd name="adj4" fmla="val 50000"/>
            </a:avLst>
          </a:prstGeom>
          <a:gradFill rotWithShape="1">
            <a:gsLst>
              <a:gs pos="0">
                <a:srgbClr val="996633"/>
              </a:gs>
              <a:gs pos="50000">
                <a:schemeClr val="bg1"/>
              </a:gs>
              <a:gs pos="100000">
                <a:srgbClr val="996633"/>
              </a:gs>
            </a:gsLst>
            <a:lin ang="5400000" scaled="1"/>
          </a:gradFill>
          <a:ln w="3175" algn="ctr">
            <a:solidFill>
              <a:schemeClr val="tx1"/>
            </a:solidFill>
            <a:miter lim="800000"/>
            <a:headEnd/>
            <a:tailEnd/>
          </a:ln>
          <a:effectLst/>
        </p:spPr>
        <p:txBody>
          <a:bodyPr wrap="none" lIns="90000" tIns="46800" rIns="90000" bIns="46800" anchor="ctr"/>
          <a:lstStyle/>
          <a:p>
            <a:pPr>
              <a:defRPr/>
            </a:pPr>
            <a:r>
              <a:rPr kumimoji="0" lang="zh-TW" altLang="en-US" sz="1000" b="1">
                <a:latin typeface="Times New Roman" pitchFamily="18" charset="0"/>
              </a:rPr>
              <a:t>採購</a:t>
            </a:r>
            <a:r>
              <a:rPr lang="zh-TW" altLang="en-US" sz="1000" b="1">
                <a:latin typeface="Times New Roman" pitchFamily="18" charset="0"/>
              </a:rPr>
              <a:t>作業 </a:t>
            </a:r>
            <a:r>
              <a:rPr lang="en-US" altLang="zh-TW" sz="1000" b="1">
                <a:latin typeface="Times New Roman" pitchFamily="18" charset="0"/>
              </a:rPr>
              <a:t>/ </a:t>
            </a:r>
            <a:r>
              <a:rPr lang="zh-TW" altLang="en-US" sz="1000" b="1">
                <a:latin typeface="Times New Roman" pitchFamily="18" charset="0"/>
              </a:rPr>
              <a:t>進出貨作業</a:t>
            </a:r>
          </a:p>
          <a:p>
            <a:pPr>
              <a:defRPr/>
            </a:pPr>
            <a:r>
              <a:rPr lang="zh-TW" altLang="en-US" sz="1000" b="1">
                <a:latin typeface="Times New Roman" pitchFamily="18" charset="0"/>
              </a:rPr>
              <a:t>報價作業 </a:t>
            </a:r>
            <a:r>
              <a:rPr lang="en-US" altLang="zh-TW" sz="1000" b="1">
                <a:latin typeface="Times New Roman" pitchFamily="18" charset="0"/>
              </a:rPr>
              <a:t>/ </a:t>
            </a:r>
            <a:r>
              <a:rPr lang="zh-TW" altLang="en-US" sz="1000" b="1">
                <a:latin typeface="Times New Roman" pitchFamily="18" charset="0"/>
              </a:rPr>
              <a:t>庫存管理 </a:t>
            </a:r>
            <a:r>
              <a:rPr lang="en-US" altLang="zh-TW" sz="1000" b="1">
                <a:latin typeface="Times New Roman" pitchFamily="18" charset="0"/>
              </a:rPr>
              <a:t>/ </a:t>
            </a:r>
            <a:r>
              <a:rPr lang="zh-TW" altLang="en-US" sz="1000" b="1">
                <a:latin typeface="Times New Roman" pitchFamily="18" charset="0"/>
              </a:rPr>
              <a:t>訂單作業</a:t>
            </a:r>
          </a:p>
        </p:txBody>
      </p:sp>
      <p:grpSp>
        <p:nvGrpSpPr>
          <p:cNvPr id="4" name="Group 92"/>
          <p:cNvGrpSpPr>
            <a:grpSpLocks/>
          </p:cNvGrpSpPr>
          <p:nvPr/>
        </p:nvGrpSpPr>
        <p:grpSpPr bwMode="auto">
          <a:xfrm>
            <a:off x="2089150" y="3749675"/>
            <a:ext cx="582613" cy="627063"/>
            <a:chOff x="1335" y="2842"/>
            <a:chExt cx="366" cy="337"/>
          </a:xfrm>
        </p:grpSpPr>
        <p:grpSp>
          <p:nvGrpSpPr>
            <p:cNvPr id="5" name="Group 93"/>
            <p:cNvGrpSpPr>
              <a:grpSpLocks/>
            </p:cNvGrpSpPr>
            <p:nvPr/>
          </p:nvGrpSpPr>
          <p:grpSpPr bwMode="auto">
            <a:xfrm>
              <a:off x="1335" y="2842"/>
              <a:ext cx="366" cy="337"/>
              <a:chOff x="394" y="1946"/>
              <a:chExt cx="366" cy="337"/>
            </a:xfrm>
          </p:grpSpPr>
          <p:sp>
            <p:nvSpPr>
              <p:cNvPr id="64593" name="Freeform 94"/>
              <p:cNvSpPr>
                <a:spLocks/>
              </p:cNvSpPr>
              <p:nvPr/>
            </p:nvSpPr>
            <p:spPr bwMode="auto">
              <a:xfrm>
                <a:off x="394" y="1946"/>
                <a:ext cx="366" cy="337"/>
              </a:xfrm>
              <a:custGeom>
                <a:avLst/>
                <a:gdLst>
                  <a:gd name="T0" fmla="*/ 0 w 366"/>
                  <a:gd name="T1" fmla="*/ 256 h 337"/>
                  <a:gd name="T2" fmla="*/ 67 w 366"/>
                  <a:gd name="T3" fmla="*/ 256 h 337"/>
                  <a:gd name="T4" fmla="*/ 122 w 366"/>
                  <a:gd name="T5" fmla="*/ 262 h 337"/>
                  <a:gd name="T6" fmla="*/ 122 w 366"/>
                  <a:gd name="T7" fmla="*/ 275 h 337"/>
                  <a:gd name="T8" fmla="*/ 67 w 366"/>
                  <a:gd name="T9" fmla="*/ 275 h 337"/>
                  <a:gd name="T10" fmla="*/ 67 w 366"/>
                  <a:gd name="T11" fmla="*/ 287 h 337"/>
                  <a:gd name="T12" fmla="*/ 20 w 366"/>
                  <a:gd name="T13" fmla="*/ 287 h 337"/>
                  <a:gd name="T14" fmla="*/ 20 w 366"/>
                  <a:gd name="T15" fmla="*/ 337 h 337"/>
                  <a:gd name="T16" fmla="*/ 339 w 366"/>
                  <a:gd name="T17" fmla="*/ 337 h 337"/>
                  <a:gd name="T18" fmla="*/ 339 w 366"/>
                  <a:gd name="T19" fmla="*/ 287 h 337"/>
                  <a:gd name="T20" fmla="*/ 298 w 366"/>
                  <a:gd name="T21" fmla="*/ 287 h 337"/>
                  <a:gd name="T22" fmla="*/ 298 w 366"/>
                  <a:gd name="T23" fmla="*/ 275 h 337"/>
                  <a:gd name="T24" fmla="*/ 237 w 366"/>
                  <a:gd name="T25" fmla="*/ 275 h 337"/>
                  <a:gd name="T26" fmla="*/ 237 w 366"/>
                  <a:gd name="T27" fmla="*/ 262 h 337"/>
                  <a:gd name="T28" fmla="*/ 298 w 366"/>
                  <a:gd name="T29" fmla="*/ 256 h 337"/>
                  <a:gd name="T30" fmla="*/ 366 w 366"/>
                  <a:gd name="T31" fmla="*/ 256 h 337"/>
                  <a:gd name="T32" fmla="*/ 366 w 366"/>
                  <a:gd name="T33" fmla="*/ 0 h 337"/>
                  <a:gd name="T34" fmla="*/ 0 w 366"/>
                  <a:gd name="T35" fmla="*/ 0 h 337"/>
                  <a:gd name="T36" fmla="*/ 0 w 366"/>
                  <a:gd name="T37" fmla="*/ 256 h 3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337"/>
                  <a:gd name="T59" fmla="*/ 366 w 366"/>
                  <a:gd name="T60" fmla="*/ 337 h 3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337">
                    <a:moveTo>
                      <a:pt x="0" y="256"/>
                    </a:moveTo>
                    <a:lnTo>
                      <a:pt x="67" y="256"/>
                    </a:lnTo>
                    <a:lnTo>
                      <a:pt x="122" y="262"/>
                    </a:lnTo>
                    <a:lnTo>
                      <a:pt x="122" y="275"/>
                    </a:lnTo>
                    <a:lnTo>
                      <a:pt x="67" y="275"/>
                    </a:lnTo>
                    <a:lnTo>
                      <a:pt x="67" y="287"/>
                    </a:lnTo>
                    <a:lnTo>
                      <a:pt x="20" y="287"/>
                    </a:lnTo>
                    <a:lnTo>
                      <a:pt x="20" y="337"/>
                    </a:lnTo>
                    <a:lnTo>
                      <a:pt x="339" y="337"/>
                    </a:lnTo>
                    <a:lnTo>
                      <a:pt x="339" y="287"/>
                    </a:lnTo>
                    <a:lnTo>
                      <a:pt x="298" y="287"/>
                    </a:lnTo>
                    <a:lnTo>
                      <a:pt x="298" y="275"/>
                    </a:lnTo>
                    <a:lnTo>
                      <a:pt x="237" y="275"/>
                    </a:lnTo>
                    <a:lnTo>
                      <a:pt x="237" y="262"/>
                    </a:lnTo>
                    <a:lnTo>
                      <a:pt x="298" y="256"/>
                    </a:lnTo>
                    <a:lnTo>
                      <a:pt x="366" y="256"/>
                    </a:lnTo>
                    <a:lnTo>
                      <a:pt x="366" y="0"/>
                    </a:lnTo>
                    <a:lnTo>
                      <a:pt x="0" y="0"/>
                    </a:lnTo>
                    <a:lnTo>
                      <a:pt x="0" y="256"/>
                    </a:lnTo>
                    <a:close/>
                  </a:path>
                </a:pathLst>
              </a:custGeom>
              <a:solidFill>
                <a:srgbClr val="FFFFFF"/>
              </a:solidFill>
              <a:ln w="9525">
                <a:noFill/>
                <a:round/>
                <a:headEnd/>
                <a:tailEnd/>
              </a:ln>
            </p:spPr>
            <p:txBody>
              <a:bodyPr/>
              <a:lstStyle/>
              <a:p>
                <a:endParaRPr lang="zh-TW" altLang="en-US"/>
              </a:p>
            </p:txBody>
          </p:sp>
          <p:sp>
            <p:nvSpPr>
              <p:cNvPr id="64594" name="Line 95"/>
              <p:cNvSpPr>
                <a:spLocks noChangeShapeType="1"/>
              </p:cNvSpPr>
              <p:nvPr/>
            </p:nvSpPr>
            <p:spPr bwMode="auto">
              <a:xfrm>
                <a:off x="461" y="2233"/>
                <a:ext cx="231" cy="1"/>
              </a:xfrm>
              <a:prstGeom prst="line">
                <a:avLst/>
              </a:prstGeom>
              <a:noFill/>
              <a:ln w="11113">
                <a:solidFill>
                  <a:srgbClr val="000000"/>
                </a:solidFill>
                <a:round/>
                <a:headEnd/>
                <a:tailEnd/>
              </a:ln>
            </p:spPr>
            <p:txBody>
              <a:bodyPr/>
              <a:lstStyle/>
              <a:p>
                <a:endParaRPr lang="zh-TW" altLang="en-US"/>
              </a:p>
            </p:txBody>
          </p:sp>
          <p:sp>
            <p:nvSpPr>
              <p:cNvPr id="64595" name="Freeform 96"/>
              <p:cNvSpPr>
                <a:spLocks/>
              </p:cNvSpPr>
              <p:nvPr/>
            </p:nvSpPr>
            <p:spPr bwMode="auto">
              <a:xfrm>
                <a:off x="394" y="1946"/>
                <a:ext cx="366" cy="337"/>
              </a:xfrm>
              <a:custGeom>
                <a:avLst/>
                <a:gdLst>
                  <a:gd name="T0" fmla="*/ 0 w 366"/>
                  <a:gd name="T1" fmla="*/ 256 h 337"/>
                  <a:gd name="T2" fmla="*/ 67 w 366"/>
                  <a:gd name="T3" fmla="*/ 256 h 337"/>
                  <a:gd name="T4" fmla="*/ 122 w 366"/>
                  <a:gd name="T5" fmla="*/ 262 h 337"/>
                  <a:gd name="T6" fmla="*/ 122 w 366"/>
                  <a:gd name="T7" fmla="*/ 275 h 337"/>
                  <a:gd name="T8" fmla="*/ 67 w 366"/>
                  <a:gd name="T9" fmla="*/ 275 h 337"/>
                  <a:gd name="T10" fmla="*/ 67 w 366"/>
                  <a:gd name="T11" fmla="*/ 287 h 337"/>
                  <a:gd name="T12" fmla="*/ 20 w 366"/>
                  <a:gd name="T13" fmla="*/ 287 h 337"/>
                  <a:gd name="T14" fmla="*/ 20 w 366"/>
                  <a:gd name="T15" fmla="*/ 337 h 337"/>
                  <a:gd name="T16" fmla="*/ 339 w 366"/>
                  <a:gd name="T17" fmla="*/ 337 h 337"/>
                  <a:gd name="T18" fmla="*/ 339 w 366"/>
                  <a:gd name="T19" fmla="*/ 287 h 337"/>
                  <a:gd name="T20" fmla="*/ 298 w 366"/>
                  <a:gd name="T21" fmla="*/ 287 h 337"/>
                  <a:gd name="T22" fmla="*/ 298 w 366"/>
                  <a:gd name="T23" fmla="*/ 275 h 337"/>
                  <a:gd name="T24" fmla="*/ 237 w 366"/>
                  <a:gd name="T25" fmla="*/ 275 h 337"/>
                  <a:gd name="T26" fmla="*/ 237 w 366"/>
                  <a:gd name="T27" fmla="*/ 262 h 337"/>
                  <a:gd name="T28" fmla="*/ 298 w 366"/>
                  <a:gd name="T29" fmla="*/ 256 h 337"/>
                  <a:gd name="T30" fmla="*/ 366 w 366"/>
                  <a:gd name="T31" fmla="*/ 256 h 337"/>
                  <a:gd name="T32" fmla="*/ 366 w 366"/>
                  <a:gd name="T33" fmla="*/ 0 h 337"/>
                  <a:gd name="T34" fmla="*/ 0 w 366"/>
                  <a:gd name="T35" fmla="*/ 0 h 337"/>
                  <a:gd name="T36" fmla="*/ 0 w 366"/>
                  <a:gd name="T37" fmla="*/ 256 h 3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337"/>
                  <a:gd name="T59" fmla="*/ 366 w 366"/>
                  <a:gd name="T60" fmla="*/ 337 h 3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337">
                    <a:moveTo>
                      <a:pt x="0" y="256"/>
                    </a:moveTo>
                    <a:lnTo>
                      <a:pt x="67" y="256"/>
                    </a:lnTo>
                    <a:lnTo>
                      <a:pt x="122" y="262"/>
                    </a:lnTo>
                    <a:lnTo>
                      <a:pt x="122" y="275"/>
                    </a:lnTo>
                    <a:lnTo>
                      <a:pt x="67" y="275"/>
                    </a:lnTo>
                    <a:lnTo>
                      <a:pt x="67" y="287"/>
                    </a:lnTo>
                    <a:lnTo>
                      <a:pt x="20" y="287"/>
                    </a:lnTo>
                    <a:lnTo>
                      <a:pt x="20" y="337"/>
                    </a:lnTo>
                    <a:lnTo>
                      <a:pt x="339" y="337"/>
                    </a:lnTo>
                    <a:lnTo>
                      <a:pt x="339" y="287"/>
                    </a:lnTo>
                    <a:lnTo>
                      <a:pt x="298" y="287"/>
                    </a:lnTo>
                    <a:lnTo>
                      <a:pt x="298" y="275"/>
                    </a:lnTo>
                    <a:lnTo>
                      <a:pt x="237" y="275"/>
                    </a:lnTo>
                    <a:lnTo>
                      <a:pt x="237" y="262"/>
                    </a:lnTo>
                    <a:lnTo>
                      <a:pt x="298" y="256"/>
                    </a:lnTo>
                    <a:lnTo>
                      <a:pt x="366" y="256"/>
                    </a:lnTo>
                    <a:lnTo>
                      <a:pt x="366" y="0"/>
                    </a:lnTo>
                    <a:lnTo>
                      <a:pt x="0" y="0"/>
                    </a:lnTo>
                    <a:lnTo>
                      <a:pt x="0" y="256"/>
                    </a:lnTo>
                  </a:path>
                </a:pathLst>
              </a:custGeom>
              <a:noFill/>
              <a:ln w="11113">
                <a:solidFill>
                  <a:srgbClr val="000000"/>
                </a:solidFill>
                <a:round/>
                <a:headEnd/>
                <a:tailEnd/>
              </a:ln>
            </p:spPr>
            <p:txBody>
              <a:bodyPr/>
              <a:lstStyle/>
              <a:p>
                <a:endParaRPr lang="zh-TW" altLang="en-US"/>
              </a:p>
            </p:txBody>
          </p:sp>
          <p:sp>
            <p:nvSpPr>
              <p:cNvPr id="64596" name="Line 97"/>
              <p:cNvSpPr>
                <a:spLocks noChangeShapeType="1"/>
              </p:cNvSpPr>
              <p:nvPr/>
            </p:nvSpPr>
            <p:spPr bwMode="auto">
              <a:xfrm>
                <a:off x="516" y="2221"/>
                <a:ext cx="115" cy="1"/>
              </a:xfrm>
              <a:prstGeom prst="line">
                <a:avLst/>
              </a:prstGeom>
              <a:noFill/>
              <a:ln w="11113">
                <a:solidFill>
                  <a:srgbClr val="000000"/>
                </a:solidFill>
                <a:round/>
                <a:headEnd/>
                <a:tailEnd/>
              </a:ln>
            </p:spPr>
            <p:txBody>
              <a:bodyPr/>
              <a:lstStyle/>
              <a:p>
                <a:endParaRPr lang="zh-TW" altLang="en-US"/>
              </a:p>
            </p:txBody>
          </p:sp>
          <p:sp>
            <p:nvSpPr>
              <p:cNvPr id="64597" name="Line 98"/>
              <p:cNvSpPr>
                <a:spLocks noChangeShapeType="1"/>
              </p:cNvSpPr>
              <p:nvPr/>
            </p:nvSpPr>
            <p:spPr bwMode="auto">
              <a:xfrm>
                <a:off x="516" y="2208"/>
                <a:ext cx="115" cy="1"/>
              </a:xfrm>
              <a:prstGeom prst="line">
                <a:avLst/>
              </a:prstGeom>
              <a:noFill/>
              <a:ln w="11113">
                <a:solidFill>
                  <a:srgbClr val="000000"/>
                </a:solidFill>
                <a:round/>
                <a:headEnd/>
                <a:tailEnd/>
              </a:ln>
            </p:spPr>
            <p:txBody>
              <a:bodyPr/>
              <a:lstStyle/>
              <a:p>
                <a:endParaRPr lang="zh-TW" altLang="en-US"/>
              </a:p>
            </p:txBody>
          </p:sp>
          <p:sp>
            <p:nvSpPr>
              <p:cNvPr id="64598" name="Line 99"/>
              <p:cNvSpPr>
                <a:spLocks noChangeShapeType="1"/>
              </p:cNvSpPr>
              <p:nvPr/>
            </p:nvSpPr>
            <p:spPr bwMode="auto">
              <a:xfrm>
                <a:off x="461" y="2202"/>
                <a:ext cx="231" cy="1"/>
              </a:xfrm>
              <a:prstGeom prst="line">
                <a:avLst/>
              </a:prstGeom>
              <a:noFill/>
              <a:ln w="11113">
                <a:solidFill>
                  <a:srgbClr val="000000"/>
                </a:solidFill>
                <a:round/>
                <a:headEnd/>
                <a:tailEnd/>
              </a:ln>
            </p:spPr>
            <p:txBody>
              <a:bodyPr/>
              <a:lstStyle/>
              <a:p>
                <a:endParaRPr lang="zh-TW" altLang="en-US"/>
              </a:p>
            </p:txBody>
          </p:sp>
          <p:sp>
            <p:nvSpPr>
              <p:cNvPr id="64599" name="Freeform 100"/>
              <p:cNvSpPr>
                <a:spLocks noEditPoints="1"/>
              </p:cNvSpPr>
              <p:nvPr/>
            </p:nvSpPr>
            <p:spPr bwMode="auto">
              <a:xfrm>
                <a:off x="421" y="1977"/>
                <a:ext cx="305" cy="300"/>
              </a:xfrm>
              <a:custGeom>
                <a:avLst/>
                <a:gdLst>
                  <a:gd name="T0" fmla="*/ 27 w 305"/>
                  <a:gd name="T1" fmla="*/ 275 h 300"/>
                  <a:gd name="T2" fmla="*/ 88 w 305"/>
                  <a:gd name="T3" fmla="*/ 275 h 300"/>
                  <a:gd name="T4" fmla="*/ 88 w 305"/>
                  <a:gd name="T5" fmla="*/ 263 h 300"/>
                  <a:gd name="T6" fmla="*/ 27 w 305"/>
                  <a:gd name="T7" fmla="*/ 263 h 300"/>
                  <a:gd name="T8" fmla="*/ 27 w 305"/>
                  <a:gd name="T9" fmla="*/ 275 h 300"/>
                  <a:gd name="T10" fmla="*/ 13 w 305"/>
                  <a:gd name="T11" fmla="*/ 300 h 300"/>
                  <a:gd name="T12" fmla="*/ 27 w 305"/>
                  <a:gd name="T13" fmla="*/ 288 h 300"/>
                  <a:gd name="T14" fmla="*/ 13 w 305"/>
                  <a:gd name="T15" fmla="*/ 281 h 300"/>
                  <a:gd name="T16" fmla="*/ 0 w 305"/>
                  <a:gd name="T17" fmla="*/ 288 h 300"/>
                  <a:gd name="T18" fmla="*/ 13 w 305"/>
                  <a:gd name="T19" fmla="*/ 300 h 300"/>
                  <a:gd name="T20" fmla="*/ 27 w 305"/>
                  <a:gd name="T21" fmla="*/ 169 h 300"/>
                  <a:gd name="T22" fmla="*/ 27 w 305"/>
                  <a:gd name="T23" fmla="*/ 25 h 300"/>
                  <a:gd name="T24" fmla="*/ 278 w 305"/>
                  <a:gd name="T25" fmla="*/ 25 h 300"/>
                  <a:gd name="T26" fmla="*/ 278 w 305"/>
                  <a:gd name="T27" fmla="*/ 169 h 300"/>
                  <a:gd name="T28" fmla="*/ 27 w 305"/>
                  <a:gd name="T29" fmla="*/ 169 h 300"/>
                  <a:gd name="T30" fmla="*/ 20 w 305"/>
                  <a:gd name="T31" fmla="*/ 188 h 300"/>
                  <a:gd name="T32" fmla="*/ 298 w 305"/>
                  <a:gd name="T33" fmla="*/ 188 h 300"/>
                  <a:gd name="T34" fmla="*/ 298 w 305"/>
                  <a:gd name="T35" fmla="*/ 13 h 300"/>
                  <a:gd name="T36" fmla="*/ 305 w 305"/>
                  <a:gd name="T37" fmla="*/ 13 h 300"/>
                  <a:gd name="T38" fmla="*/ 305 w 305"/>
                  <a:gd name="T39" fmla="*/ 0 h 300"/>
                  <a:gd name="T40" fmla="*/ 7 w 305"/>
                  <a:gd name="T41" fmla="*/ 0 h 300"/>
                  <a:gd name="T42" fmla="*/ 7 w 305"/>
                  <a:gd name="T43" fmla="*/ 194 h 300"/>
                  <a:gd name="T44" fmla="*/ 20 w 305"/>
                  <a:gd name="T45" fmla="*/ 194 h 300"/>
                  <a:gd name="T46" fmla="*/ 20 w 305"/>
                  <a:gd name="T47" fmla="*/ 188 h 300"/>
                  <a:gd name="T48" fmla="*/ 285 w 305"/>
                  <a:gd name="T49" fmla="*/ 213 h 300"/>
                  <a:gd name="T50" fmla="*/ 305 w 305"/>
                  <a:gd name="T51" fmla="*/ 213 h 300"/>
                  <a:gd name="T52" fmla="*/ 305 w 305"/>
                  <a:gd name="T53" fmla="*/ 206 h 300"/>
                  <a:gd name="T54" fmla="*/ 285 w 305"/>
                  <a:gd name="T55" fmla="*/ 206 h 300"/>
                  <a:gd name="T56" fmla="*/ 285 w 305"/>
                  <a:gd name="T57" fmla="*/ 213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300"/>
                  <a:gd name="T89" fmla="*/ 305 w 305"/>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300">
                    <a:moveTo>
                      <a:pt x="27" y="275"/>
                    </a:moveTo>
                    <a:lnTo>
                      <a:pt x="88" y="275"/>
                    </a:lnTo>
                    <a:lnTo>
                      <a:pt x="88" y="263"/>
                    </a:lnTo>
                    <a:lnTo>
                      <a:pt x="27" y="263"/>
                    </a:lnTo>
                    <a:lnTo>
                      <a:pt x="27" y="275"/>
                    </a:lnTo>
                    <a:close/>
                    <a:moveTo>
                      <a:pt x="13" y="300"/>
                    </a:moveTo>
                    <a:lnTo>
                      <a:pt x="27" y="288"/>
                    </a:lnTo>
                    <a:lnTo>
                      <a:pt x="13" y="281"/>
                    </a:lnTo>
                    <a:lnTo>
                      <a:pt x="0" y="288"/>
                    </a:lnTo>
                    <a:lnTo>
                      <a:pt x="13" y="300"/>
                    </a:lnTo>
                    <a:close/>
                    <a:moveTo>
                      <a:pt x="27" y="169"/>
                    </a:moveTo>
                    <a:lnTo>
                      <a:pt x="27" y="25"/>
                    </a:lnTo>
                    <a:lnTo>
                      <a:pt x="278" y="25"/>
                    </a:lnTo>
                    <a:lnTo>
                      <a:pt x="278" y="169"/>
                    </a:lnTo>
                    <a:lnTo>
                      <a:pt x="27" y="169"/>
                    </a:lnTo>
                    <a:close/>
                    <a:moveTo>
                      <a:pt x="20" y="188"/>
                    </a:moveTo>
                    <a:lnTo>
                      <a:pt x="298" y="188"/>
                    </a:lnTo>
                    <a:lnTo>
                      <a:pt x="298" y="13"/>
                    </a:lnTo>
                    <a:lnTo>
                      <a:pt x="305" y="13"/>
                    </a:lnTo>
                    <a:lnTo>
                      <a:pt x="305" y="0"/>
                    </a:lnTo>
                    <a:lnTo>
                      <a:pt x="7" y="0"/>
                    </a:lnTo>
                    <a:lnTo>
                      <a:pt x="7" y="194"/>
                    </a:lnTo>
                    <a:lnTo>
                      <a:pt x="20" y="194"/>
                    </a:lnTo>
                    <a:lnTo>
                      <a:pt x="20" y="188"/>
                    </a:lnTo>
                    <a:close/>
                    <a:moveTo>
                      <a:pt x="285" y="213"/>
                    </a:moveTo>
                    <a:lnTo>
                      <a:pt x="305" y="213"/>
                    </a:lnTo>
                    <a:lnTo>
                      <a:pt x="305" y="206"/>
                    </a:lnTo>
                    <a:lnTo>
                      <a:pt x="285" y="206"/>
                    </a:lnTo>
                    <a:lnTo>
                      <a:pt x="285" y="213"/>
                    </a:lnTo>
                    <a:close/>
                  </a:path>
                </a:pathLst>
              </a:custGeom>
              <a:solidFill>
                <a:srgbClr val="000000"/>
              </a:solidFill>
              <a:ln w="11113">
                <a:solidFill>
                  <a:srgbClr val="000000"/>
                </a:solidFill>
                <a:round/>
                <a:headEnd/>
                <a:tailEnd/>
              </a:ln>
            </p:spPr>
            <p:txBody>
              <a:bodyPr/>
              <a:lstStyle/>
              <a:p>
                <a:endParaRPr lang="zh-TW" altLang="en-US"/>
              </a:p>
            </p:txBody>
          </p:sp>
          <p:sp>
            <p:nvSpPr>
              <p:cNvPr id="64600" name="Rectangle 101"/>
              <p:cNvSpPr>
                <a:spLocks noChangeArrowheads="1"/>
              </p:cNvSpPr>
              <p:nvPr/>
            </p:nvSpPr>
            <p:spPr bwMode="auto">
              <a:xfrm>
                <a:off x="455" y="2265"/>
                <a:ext cx="47" cy="12"/>
              </a:xfrm>
              <a:prstGeom prst="rect">
                <a:avLst/>
              </a:prstGeom>
              <a:solidFill>
                <a:srgbClr val="FFFFFF"/>
              </a:solidFill>
              <a:ln w="9525">
                <a:noFill/>
                <a:miter lim="800000"/>
                <a:headEnd/>
                <a:tailEnd/>
              </a:ln>
            </p:spPr>
            <p:txBody>
              <a:bodyPr/>
              <a:lstStyle/>
              <a:p>
                <a:endParaRPr lang="zh-TW" altLang="en-US"/>
              </a:p>
            </p:txBody>
          </p:sp>
          <p:sp>
            <p:nvSpPr>
              <p:cNvPr id="64601" name="Line 102"/>
              <p:cNvSpPr>
                <a:spLocks noChangeShapeType="1"/>
              </p:cNvSpPr>
              <p:nvPr/>
            </p:nvSpPr>
            <p:spPr bwMode="auto">
              <a:xfrm>
                <a:off x="414" y="2240"/>
                <a:ext cx="319" cy="1"/>
              </a:xfrm>
              <a:prstGeom prst="line">
                <a:avLst/>
              </a:prstGeom>
              <a:noFill/>
              <a:ln w="11113">
                <a:solidFill>
                  <a:srgbClr val="000000"/>
                </a:solidFill>
                <a:round/>
                <a:headEnd/>
                <a:tailEnd/>
              </a:ln>
            </p:spPr>
            <p:txBody>
              <a:bodyPr/>
              <a:lstStyle/>
              <a:p>
                <a:endParaRPr lang="zh-TW" altLang="en-US"/>
              </a:p>
            </p:txBody>
          </p:sp>
          <p:sp>
            <p:nvSpPr>
              <p:cNvPr id="64602" name="Line 103"/>
              <p:cNvSpPr>
                <a:spLocks noChangeShapeType="1"/>
              </p:cNvSpPr>
              <p:nvPr/>
            </p:nvSpPr>
            <p:spPr bwMode="auto">
              <a:xfrm>
                <a:off x="414" y="2252"/>
                <a:ext cx="319" cy="1"/>
              </a:xfrm>
              <a:prstGeom prst="line">
                <a:avLst/>
              </a:prstGeom>
              <a:noFill/>
              <a:ln w="11113">
                <a:solidFill>
                  <a:srgbClr val="000000"/>
                </a:solidFill>
                <a:round/>
                <a:headEnd/>
                <a:tailEnd/>
              </a:ln>
            </p:spPr>
            <p:txBody>
              <a:bodyPr/>
              <a:lstStyle/>
              <a:p>
                <a:endParaRPr lang="zh-TW" altLang="en-US"/>
              </a:p>
            </p:txBody>
          </p:sp>
          <p:sp>
            <p:nvSpPr>
              <p:cNvPr id="64603" name="Rectangle 104"/>
              <p:cNvSpPr>
                <a:spLocks noChangeArrowheads="1"/>
              </p:cNvSpPr>
              <p:nvPr/>
            </p:nvSpPr>
            <p:spPr bwMode="auto">
              <a:xfrm>
                <a:off x="455" y="2265"/>
                <a:ext cx="47" cy="12"/>
              </a:xfrm>
              <a:prstGeom prst="rect">
                <a:avLst/>
              </a:prstGeom>
              <a:noFill/>
              <a:ln w="11113">
                <a:solidFill>
                  <a:srgbClr val="000000"/>
                </a:solidFill>
                <a:miter lim="800000"/>
                <a:headEnd/>
                <a:tailEnd/>
              </a:ln>
            </p:spPr>
            <p:txBody>
              <a:bodyPr/>
              <a:lstStyle/>
              <a:p>
                <a:endParaRPr lang="zh-TW" altLang="en-US"/>
              </a:p>
            </p:txBody>
          </p:sp>
          <p:sp>
            <p:nvSpPr>
              <p:cNvPr id="64604" name="Freeform 105"/>
              <p:cNvSpPr>
                <a:spLocks/>
              </p:cNvSpPr>
              <p:nvPr/>
            </p:nvSpPr>
            <p:spPr bwMode="auto">
              <a:xfrm>
                <a:off x="455" y="2252"/>
                <a:ext cx="6" cy="13"/>
              </a:xfrm>
              <a:custGeom>
                <a:avLst/>
                <a:gdLst>
                  <a:gd name="T0" fmla="*/ 6 w 6"/>
                  <a:gd name="T1" fmla="*/ 0 h 13"/>
                  <a:gd name="T2" fmla="*/ 0 w 6"/>
                  <a:gd name="T3" fmla="*/ 6 h 13"/>
                  <a:gd name="T4" fmla="*/ 6 w 6"/>
                  <a:gd name="T5" fmla="*/ 13 h 13"/>
                  <a:gd name="T6" fmla="*/ 0 60000 65536"/>
                  <a:gd name="T7" fmla="*/ 0 60000 65536"/>
                  <a:gd name="T8" fmla="*/ 0 60000 65536"/>
                  <a:gd name="T9" fmla="*/ 0 w 6"/>
                  <a:gd name="T10" fmla="*/ 0 h 13"/>
                  <a:gd name="T11" fmla="*/ 6 w 6"/>
                  <a:gd name="T12" fmla="*/ 13 h 13"/>
                </a:gdLst>
                <a:ahLst/>
                <a:cxnLst>
                  <a:cxn ang="T6">
                    <a:pos x="T0" y="T1"/>
                  </a:cxn>
                  <a:cxn ang="T7">
                    <a:pos x="T2" y="T3"/>
                  </a:cxn>
                  <a:cxn ang="T8">
                    <a:pos x="T4" y="T5"/>
                  </a:cxn>
                </a:cxnLst>
                <a:rect l="T9" t="T10" r="T11" b="T12"/>
                <a:pathLst>
                  <a:path w="6" h="13">
                    <a:moveTo>
                      <a:pt x="6" y="0"/>
                    </a:moveTo>
                    <a:lnTo>
                      <a:pt x="0" y="6"/>
                    </a:lnTo>
                    <a:lnTo>
                      <a:pt x="6" y="13"/>
                    </a:lnTo>
                  </a:path>
                </a:pathLst>
              </a:custGeom>
              <a:noFill/>
              <a:ln w="11113">
                <a:solidFill>
                  <a:srgbClr val="000000"/>
                </a:solidFill>
                <a:round/>
                <a:headEnd/>
                <a:tailEnd/>
              </a:ln>
            </p:spPr>
            <p:txBody>
              <a:bodyPr/>
              <a:lstStyle/>
              <a:p>
                <a:endParaRPr lang="zh-TW" altLang="en-US"/>
              </a:p>
            </p:txBody>
          </p:sp>
          <p:sp>
            <p:nvSpPr>
              <p:cNvPr id="64605" name="Freeform 106"/>
              <p:cNvSpPr>
                <a:spLocks/>
              </p:cNvSpPr>
              <p:nvPr/>
            </p:nvSpPr>
            <p:spPr bwMode="auto">
              <a:xfrm>
                <a:off x="489" y="2252"/>
                <a:ext cx="6" cy="13"/>
              </a:xfrm>
              <a:custGeom>
                <a:avLst/>
                <a:gdLst>
                  <a:gd name="T0" fmla="*/ 6 w 6"/>
                  <a:gd name="T1" fmla="*/ 0 h 13"/>
                  <a:gd name="T2" fmla="*/ 0 w 6"/>
                  <a:gd name="T3" fmla="*/ 6 h 13"/>
                  <a:gd name="T4" fmla="*/ 6 w 6"/>
                  <a:gd name="T5" fmla="*/ 13 h 13"/>
                  <a:gd name="T6" fmla="*/ 0 60000 65536"/>
                  <a:gd name="T7" fmla="*/ 0 60000 65536"/>
                  <a:gd name="T8" fmla="*/ 0 60000 65536"/>
                  <a:gd name="T9" fmla="*/ 0 w 6"/>
                  <a:gd name="T10" fmla="*/ 0 h 13"/>
                  <a:gd name="T11" fmla="*/ 6 w 6"/>
                  <a:gd name="T12" fmla="*/ 13 h 13"/>
                </a:gdLst>
                <a:ahLst/>
                <a:cxnLst>
                  <a:cxn ang="T6">
                    <a:pos x="T0" y="T1"/>
                  </a:cxn>
                  <a:cxn ang="T7">
                    <a:pos x="T2" y="T3"/>
                  </a:cxn>
                  <a:cxn ang="T8">
                    <a:pos x="T4" y="T5"/>
                  </a:cxn>
                </a:cxnLst>
                <a:rect l="T9" t="T10" r="T11" b="T12"/>
                <a:pathLst>
                  <a:path w="6" h="13">
                    <a:moveTo>
                      <a:pt x="6" y="0"/>
                    </a:moveTo>
                    <a:lnTo>
                      <a:pt x="0" y="6"/>
                    </a:lnTo>
                    <a:lnTo>
                      <a:pt x="6" y="13"/>
                    </a:lnTo>
                  </a:path>
                </a:pathLst>
              </a:custGeom>
              <a:noFill/>
              <a:ln w="11113">
                <a:solidFill>
                  <a:srgbClr val="000000"/>
                </a:solidFill>
                <a:round/>
                <a:headEnd/>
                <a:tailEnd/>
              </a:ln>
            </p:spPr>
            <p:txBody>
              <a:bodyPr/>
              <a:lstStyle/>
              <a:p>
                <a:endParaRPr lang="zh-TW" altLang="en-US"/>
              </a:p>
            </p:txBody>
          </p:sp>
          <p:sp>
            <p:nvSpPr>
              <p:cNvPr id="64606" name="Freeform 107"/>
              <p:cNvSpPr>
                <a:spLocks/>
              </p:cNvSpPr>
              <p:nvPr/>
            </p:nvSpPr>
            <p:spPr bwMode="auto">
              <a:xfrm>
                <a:off x="509"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07" name="Freeform 108"/>
              <p:cNvSpPr>
                <a:spLocks/>
              </p:cNvSpPr>
              <p:nvPr/>
            </p:nvSpPr>
            <p:spPr bwMode="auto">
              <a:xfrm>
                <a:off x="522"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08" name="Freeform 109"/>
              <p:cNvSpPr>
                <a:spLocks/>
              </p:cNvSpPr>
              <p:nvPr/>
            </p:nvSpPr>
            <p:spPr bwMode="auto">
              <a:xfrm>
                <a:off x="543"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09" name="Freeform 110"/>
              <p:cNvSpPr>
                <a:spLocks/>
              </p:cNvSpPr>
              <p:nvPr/>
            </p:nvSpPr>
            <p:spPr bwMode="auto">
              <a:xfrm>
                <a:off x="556"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10" name="Freeform 111"/>
              <p:cNvSpPr>
                <a:spLocks/>
              </p:cNvSpPr>
              <p:nvPr/>
            </p:nvSpPr>
            <p:spPr bwMode="auto">
              <a:xfrm>
                <a:off x="577" y="2271"/>
                <a:ext cx="6" cy="6"/>
              </a:xfrm>
              <a:custGeom>
                <a:avLst/>
                <a:gdLst>
                  <a:gd name="T0" fmla="*/ 6 w 6"/>
                  <a:gd name="T1" fmla="*/ 0 h 6"/>
                  <a:gd name="T2" fmla="*/ 0 w 6"/>
                  <a:gd name="T3" fmla="*/ 6 h 6"/>
                  <a:gd name="T4" fmla="*/ 6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6"/>
                    </a:lnTo>
                  </a:path>
                </a:pathLst>
              </a:custGeom>
              <a:noFill/>
              <a:ln w="11113">
                <a:solidFill>
                  <a:srgbClr val="000000"/>
                </a:solidFill>
                <a:round/>
                <a:headEnd/>
                <a:tailEnd/>
              </a:ln>
            </p:spPr>
            <p:txBody>
              <a:bodyPr/>
              <a:lstStyle/>
              <a:p>
                <a:endParaRPr lang="zh-TW" altLang="en-US"/>
              </a:p>
            </p:txBody>
          </p:sp>
          <p:sp>
            <p:nvSpPr>
              <p:cNvPr id="64611" name="Freeform 112"/>
              <p:cNvSpPr>
                <a:spLocks/>
              </p:cNvSpPr>
              <p:nvPr/>
            </p:nvSpPr>
            <p:spPr bwMode="auto">
              <a:xfrm>
                <a:off x="590"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12" name="Freeform 113"/>
              <p:cNvSpPr>
                <a:spLocks/>
              </p:cNvSpPr>
              <p:nvPr/>
            </p:nvSpPr>
            <p:spPr bwMode="auto">
              <a:xfrm>
                <a:off x="611" y="2271"/>
                <a:ext cx="6" cy="6"/>
              </a:xfrm>
              <a:custGeom>
                <a:avLst/>
                <a:gdLst>
                  <a:gd name="T0" fmla="*/ 6 w 6"/>
                  <a:gd name="T1" fmla="*/ 0 h 6"/>
                  <a:gd name="T2" fmla="*/ 0 w 6"/>
                  <a:gd name="T3" fmla="*/ 6 h 6"/>
                  <a:gd name="T4" fmla="*/ 6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6"/>
                    </a:lnTo>
                  </a:path>
                </a:pathLst>
              </a:custGeom>
              <a:noFill/>
              <a:ln w="11113">
                <a:solidFill>
                  <a:srgbClr val="000000"/>
                </a:solidFill>
                <a:round/>
                <a:headEnd/>
                <a:tailEnd/>
              </a:ln>
            </p:spPr>
            <p:txBody>
              <a:bodyPr/>
              <a:lstStyle/>
              <a:p>
                <a:endParaRPr lang="zh-TW" altLang="en-US"/>
              </a:p>
            </p:txBody>
          </p:sp>
          <p:sp>
            <p:nvSpPr>
              <p:cNvPr id="64613" name="Freeform 114"/>
              <p:cNvSpPr>
                <a:spLocks/>
              </p:cNvSpPr>
              <p:nvPr/>
            </p:nvSpPr>
            <p:spPr bwMode="auto">
              <a:xfrm>
                <a:off x="624"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14" name="Freeform 115"/>
              <p:cNvSpPr>
                <a:spLocks/>
              </p:cNvSpPr>
              <p:nvPr/>
            </p:nvSpPr>
            <p:spPr bwMode="auto">
              <a:xfrm>
                <a:off x="644"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15" name="Freeform 116"/>
              <p:cNvSpPr>
                <a:spLocks/>
              </p:cNvSpPr>
              <p:nvPr/>
            </p:nvSpPr>
            <p:spPr bwMode="auto">
              <a:xfrm>
                <a:off x="658"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16" name="Freeform 117"/>
              <p:cNvSpPr>
                <a:spLocks/>
              </p:cNvSpPr>
              <p:nvPr/>
            </p:nvSpPr>
            <p:spPr bwMode="auto">
              <a:xfrm>
                <a:off x="678"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617" name="Freeform 118"/>
              <p:cNvSpPr>
                <a:spLocks/>
              </p:cNvSpPr>
              <p:nvPr/>
            </p:nvSpPr>
            <p:spPr bwMode="auto">
              <a:xfrm>
                <a:off x="692"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618" name="Freeform 119"/>
              <p:cNvSpPr>
                <a:spLocks/>
              </p:cNvSpPr>
              <p:nvPr/>
            </p:nvSpPr>
            <p:spPr bwMode="auto">
              <a:xfrm>
                <a:off x="712"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grpSp>
        <p:sp>
          <p:nvSpPr>
            <p:cNvPr id="64592" name="Text Box 120"/>
            <p:cNvSpPr txBox="1">
              <a:spLocks noChangeArrowheads="1"/>
            </p:cNvSpPr>
            <p:nvPr/>
          </p:nvSpPr>
          <p:spPr bwMode="auto">
            <a:xfrm>
              <a:off x="1338" y="2886"/>
              <a:ext cx="363" cy="132"/>
            </a:xfrm>
            <a:prstGeom prst="rect">
              <a:avLst/>
            </a:prstGeom>
            <a:noFill/>
            <a:ln w="3175">
              <a:noFill/>
              <a:miter lim="800000"/>
              <a:headEnd/>
              <a:tailEnd/>
            </a:ln>
          </p:spPr>
          <p:txBody>
            <a:bodyPr lIns="90000" tIns="46800" rIns="90000" bIns="46800">
              <a:spAutoFit/>
            </a:bodyPr>
            <a:lstStyle/>
            <a:p>
              <a:pPr>
                <a:spcBef>
                  <a:spcPct val="50000"/>
                </a:spcBef>
              </a:pPr>
              <a:r>
                <a:rPr lang="en-US" altLang="zh-TW" sz="1000" b="1">
                  <a:solidFill>
                    <a:schemeClr val="bg2"/>
                  </a:solidFill>
                  <a:latin typeface="Times New Roman" pitchFamily="18" charset="0"/>
                </a:rPr>
                <a:t>ERP</a:t>
              </a:r>
            </a:p>
          </p:txBody>
        </p:sp>
      </p:grpSp>
      <p:grpSp>
        <p:nvGrpSpPr>
          <p:cNvPr id="6" name="Group 121"/>
          <p:cNvGrpSpPr>
            <a:grpSpLocks/>
          </p:cNvGrpSpPr>
          <p:nvPr/>
        </p:nvGrpSpPr>
        <p:grpSpPr bwMode="auto">
          <a:xfrm>
            <a:off x="6599238" y="3749675"/>
            <a:ext cx="582612" cy="627063"/>
            <a:chOff x="4150" y="2866"/>
            <a:chExt cx="366" cy="337"/>
          </a:xfrm>
        </p:grpSpPr>
        <p:grpSp>
          <p:nvGrpSpPr>
            <p:cNvPr id="7" name="Group 122"/>
            <p:cNvGrpSpPr>
              <a:grpSpLocks/>
            </p:cNvGrpSpPr>
            <p:nvPr/>
          </p:nvGrpSpPr>
          <p:grpSpPr bwMode="auto">
            <a:xfrm>
              <a:off x="4150" y="2866"/>
              <a:ext cx="366" cy="337"/>
              <a:chOff x="394" y="1946"/>
              <a:chExt cx="366" cy="337"/>
            </a:xfrm>
          </p:grpSpPr>
          <p:sp>
            <p:nvSpPr>
              <p:cNvPr id="64565" name="Freeform 123"/>
              <p:cNvSpPr>
                <a:spLocks/>
              </p:cNvSpPr>
              <p:nvPr/>
            </p:nvSpPr>
            <p:spPr bwMode="auto">
              <a:xfrm>
                <a:off x="394" y="1946"/>
                <a:ext cx="366" cy="337"/>
              </a:xfrm>
              <a:custGeom>
                <a:avLst/>
                <a:gdLst>
                  <a:gd name="T0" fmla="*/ 0 w 366"/>
                  <a:gd name="T1" fmla="*/ 256 h 337"/>
                  <a:gd name="T2" fmla="*/ 67 w 366"/>
                  <a:gd name="T3" fmla="*/ 256 h 337"/>
                  <a:gd name="T4" fmla="*/ 122 w 366"/>
                  <a:gd name="T5" fmla="*/ 262 h 337"/>
                  <a:gd name="T6" fmla="*/ 122 w 366"/>
                  <a:gd name="T7" fmla="*/ 275 h 337"/>
                  <a:gd name="T8" fmla="*/ 67 w 366"/>
                  <a:gd name="T9" fmla="*/ 275 h 337"/>
                  <a:gd name="T10" fmla="*/ 67 w 366"/>
                  <a:gd name="T11" fmla="*/ 287 h 337"/>
                  <a:gd name="T12" fmla="*/ 20 w 366"/>
                  <a:gd name="T13" fmla="*/ 287 h 337"/>
                  <a:gd name="T14" fmla="*/ 20 w 366"/>
                  <a:gd name="T15" fmla="*/ 337 h 337"/>
                  <a:gd name="T16" fmla="*/ 339 w 366"/>
                  <a:gd name="T17" fmla="*/ 337 h 337"/>
                  <a:gd name="T18" fmla="*/ 339 w 366"/>
                  <a:gd name="T19" fmla="*/ 287 h 337"/>
                  <a:gd name="T20" fmla="*/ 298 w 366"/>
                  <a:gd name="T21" fmla="*/ 287 h 337"/>
                  <a:gd name="T22" fmla="*/ 298 w 366"/>
                  <a:gd name="T23" fmla="*/ 275 h 337"/>
                  <a:gd name="T24" fmla="*/ 237 w 366"/>
                  <a:gd name="T25" fmla="*/ 275 h 337"/>
                  <a:gd name="T26" fmla="*/ 237 w 366"/>
                  <a:gd name="T27" fmla="*/ 262 h 337"/>
                  <a:gd name="T28" fmla="*/ 298 w 366"/>
                  <a:gd name="T29" fmla="*/ 256 h 337"/>
                  <a:gd name="T30" fmla="*/ 366 w 366"/>
                  <a:gd name="T31" fmla="*/ 256 h 337"/>
                  <a:gd name="T32" fmla="*/ 366 w 366"/>
                  <a:gd name="T33" fmla="*/ 0 h 337"/>
                  <a:gd name="T34" fmla="*/ 0 w 366"/>
                  <a:gd name="T35" fmla="*/ 0 h 337"/>
                  <a:gd name="T36" fmla="*/ 0 w 366"/>
                  <a:gd name="T37" fmla="*/ 256 h 3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337"/>
                  <a:gd name="T59" fmla="*/ 366 w 366"/>
                  <a:gd name="T60" fmla="*/ 337 h 3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337">
                    <a:moveTo>
                      <a:pt x="0" y="256"/>
                    </a:moveTo>
                    <a:lnTo>
                      <a:pt x="67" y="256"/>
                    </a:lnTo>
                    <a:lnTo>
                      <a:pt x="122" y="262"/>
                    </a:lnTo>
                    <a:lnTo>
                      <a:pt x="122" y="275"/>
                    </a:lnTo>
                    <a:lnTo>
                      <a:pt x="67" y="275"/>
                    </a:lnTo>
                    <a:lnTo>
                      <a:pt x="67" y="287"/>
                    </a:lnTo>
                    <a:lnTo>
                      <a:pt x="20" y="287"/>
                    </a:lnTo>
                    <a:lnTo>
                      <a:pt x="20" y="337"/>
                    </a:lnTo>
                    <a:lnTo>
                      <a:pt x="339" y="337"/>
                    </a:lnTo>
                    <a:lnTo>
                      <a:pt x="339" y="287"/>
                    </a:lnTo>
                    <a:lnTo>
                      <a:pt x="298" y="287"/>
                    </a:lnTo>
                    <a:lnTo>
                      <a:pt x="298" y="275"/>
                    </a:lnTo>
                    <a:lnTo>
                      <a:pt x="237" y="275"/>
                    </a:lnTo>
                    <a:lnTo>
                      <a:pt x="237" y="262"/>
                    </a:lnTo>
                    <a:lnTo>
                      <a:pt x="298" y="256"/>
                    </a:lnTo>
                    <a:lnTo>
                      <a:pt x="366" y="256"/>
                    </a:lnTo>
                    <a:lnTo>
                      <a:pt x="366" y="0"/>
                    </a:lnTo>
                    <a:lnTo>
                      <a:pt x="0" y="0"/>
                    </a:lnTo>
                    <a:lnTo>
                      <a:pt x="0" y="256"/>
                    </a:lnTo>
                    <a:close/>
                  </a:path>
                </a:pathLst>
              </a:custGeom>
              <a:solidFill>
                <a:srgbClr val="FFFFFF"/>
              </a:solidFill>
              <a:ln w="9525">
                <a:noFill/>
                <a:round/>
                <a:headEnd/>
                <a:tailEnd/>
              </a:ln>
            </p:spPr>
            <p:txBody>
              <a:bodyPr/>
              <a:lstStyle/>
              <a:p>
                <a:endParaRPr lang="zh-TW" altLang="en-US"/>
              </a:p>
            </p:txBody>
          </p:sp>
          <p:sp>
            <p:nvSpPr>
              <p:cNvPr id="64566" name="Line 124"/>
              <p:cNvSpPr>
                <a:spLocks noChangeShapeType="1"/>
              </p:cNvSpPr>
              <p:nvPr/>
            </p:nvSpPr>
            <p:spPr bwMode="auto">
              <a:xfrm>
                <a:off x="461" y="2233"/>
                <a:ext cx="231" cy="1"/>
              </a:xfrm>
              <a:prstGeom prst="line">
                <a:avLst/>
              </a:prstGeom>
              <a:noFill/>
              <a:ln w="11113">
                <a:solidFill>
                  <a:srgbClr val="000000"/>
                </a:solidFill>
                <a:round/>
                <a:headEnd/>
                <a:tailEnd/>
              </a:ln>
            </p:spPr>
            <p:txBody>
              <a:bodyPr/>
              <a:lstStyle/>
              <a:p>
                <a:endParaRPr lang="zh-TW" altLang="en-US"/>
              </a:p>
            </p:txBody>
          </p:sp>
          <p:sp>
            <p:nvSpPr>
              <p:cNvPr id="64567" name="Freeform 125"/>
              <p:cNvSpPr>
                <a:spLocks/>
              </p:cNvSpPr>
              <p:nvPr/>
            </p:nvSpPr>
            <p:spPr bwMode="auto">
              <a:xfrm>
                <a:off x="394" y="1946"/>
                <a:ext cx="366" cy="337"/>
              </a:xfrm>
              <a:custGeom>
                <a:avLst/>
                <a:gdLst>
                  <a:gd name="T0" fmla="*/ 0 w 366"/>
                  <a:gd name="T1" fmla="*/ 256 h 337"/>
                  <a:gd name="T2" fmla="*/ 67 w 366"/>
                  <a:gd name="T3" fmla="*/ 256 h 337"/>
                  <a:gd name="T4" fmla="*/ 122 w 366"/>
                  <a:gd name="T5" fmla="*/ 262 h 337"/>
                  <a:gd name="T6" fmla="*/ 122 w 366"/>
                  <a:gd name="T7" fmla="*/ 275 h 337"/>
                  <a:gd name="T8" fmla="*/ 67 w 366"/>
                  <a:gd name="T9" fmla="*/ 275 h 337"/>
                  <a:gd name="T10" fmla="*/ 67 w 366"/>
                  <a:gd name="T11" fmla="*/ 287 h 337"/>
                  <a:gd name="T12" fmla="*/ 20 w 366"/>
                  <a:gd name="T13" fmla="*/ 287 h 337"/>
                  <a:gd name="T14" fmla="*/ 20 w 366"/>
                  <a:gd name="T15" fmla="*/ 337 h 337"/>
                  <a:gd name="T16" fmla="*/ 339 w 366"/>
                  <a:gd name="T17" fmla="*/ 337 h 337"/>
                  <a:gd name="T18" fmla="*/ 339 w 366"/>
                  <a:gd name="T19" fmla="*/ 287 h 337"/>
                  <a:gd name="T20" fmla="*/ 298 w 366"/>
                  <a:gd name="T21" fmla="*/ 287 h 337"/>
                  <a:gd name="T22" fmla="*/ 298 w 366"/>
                  <a:gd name="T23" fmla="*/ 275 h 337"/>
                  <a:gd name="T24" fmla="*/ 237 w 366"/>
                  <a:gd name="T25" fmla="*/ 275 h 337"/>
                  <a:gd name="T26" fmla="*/ 237 w 366"/>
                  <a:gd name="T27" fmla="*/ 262 h 337"/>
                  <a:gd name="T28" fmla="*/ 298 w 366"/>
                  <a:gd name="T29" fmla="*/ 256 h 337"/>
                  <a:gd name="T30" fmla="*/ 366 w 366"/>
                  <a:gd name="T31" fmla="*/ 256 h 337"/>
                  <a:gd name="T32" fmla="*/ 366 w 366"/>
                  <a:gd name="T33" fmla="*/ 0 h 337"/>
                  <a:gd name="T34" fmla="*/ 0 w 366"/>
                  <a:gd name="T35" fmla="*/ 0 h 337"/>
                  <a:gd name="T36" fmla="*/ 0 w 366"/>
                  <a:gd name="T37" fmla="*/ 256 h 3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337"/>
                  <a:gd name="T59" fmla="*/ 366 w 366"/>
                  <a:gd name="T60" fmla="*/ 337 h 3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337">
                    <a:moveTo>
                      <a:pt x="0" y="256"/>
                    </a:moveTo>
                    <a:lnTo>
                      <a:pt x="67" y="256"/>
                    </a:lnTo>
                    <a:lnTo>
                      <a:pt x="122" y="262"/>
                    </a:lnTo>
                    <a:lnTo>
                      <a:pt x="122" y="275"/>
                    </a:lnTo>
                    <a:lnTo>
                      <a:pt x="67" y="275"/>
                    </a:lnTo>
                    <a:lnTo>
                      <a:pt x="67" y="287"/>
                    </a:lnTo>
                    <a:lnTo>
                      <a:pt x="20" y="287"/>
                    </a:lnTo>
                    <a:lnTo>
                      <a:pt x="20" y="337"/>
                    </a:lnTo>
                    <a:lnTo>
                      <a:pt x="339" y="337"/>
                    </a:lnTo>
                    <a:lnTo>
                      <a:pt x="339" y="287"/>
                    </a:lnTo>
                    <a:lnTo>
                      <a:pt x="298" y="287"/>
                    </a:lnTo>
                    <a:lnTo>
                      <a:pt x="298" y="275"/>
                    </a:lnTo>
                    <a:lnTo>
                      <a:pt x="237" y="275"/>
                    </a:lnTo>
                    <a:lnTo>
                      <a:pt x="237" y="262"/>
                    </a:lnTo>
                    <a:lnTo>
                      <a:pt x="298" y="256"/>
                    </a:lnTo>
                    <a:lnTo>
                      <a:pt x="366" y="256"/>
                    </a:lnTo>
                    <a:lnTo>
                      <a:pt x="366" y="0"/>
                    </a:lnTo>
                    <a:lnTo>
                      <a:pt x="0" y="0"/>
                    </a:lnTo>
                    <a:lnTo>
                      <a:pt x="0" y="256"/>
                    </a:lnTo>
                  </a:path>
                </a:pathLst>
              </a:custGeom>
              <a:noFill/>
              <a:ln w="11113">
                <a:solidFill>
                  <a:srgbClr val="000000"/>
                </a:solidFill>
                <a:round/>
                <a:headEnd/>
                <a:tailEnd/>
              </a:ln>
            </p:spPr>
            <p:txBody>
              <a:bodyPr/>
              <a:lstStyle/>
              <a:p>
                <a:endParaRPr lang="zh-TW" altLang="en-US"/>
              </a:p>
            </p:txBody>
          </p:sp>
          <p:sp>
            <p:nvSpPr>
              <p:cNvPr id="64568" name="Line 126"/>
              <p:cNvSpPr>
                <a:spLocks noChangeShapeType="1"/>
              </p:cNvSpPr>
              <p:nvPr/>
            </p:nvSpPr>
            <p:spPr bwMode="auto">
              <a:xfrm>
                <a:off x="516" y="2221"/>
                <a:ext cx="115" cy="1"/>
              </a:xfrm>
              <a:prstGeom prst="line">
                <a:avLst/>
              </a:prstGeom>
              <a:noFill/>
              <a:ln w="11113">
                <a:solidFill>
                  <a:srgbClr val="000000"/>
                </a:solidFill>
                <a:round/>
                <a:headEnd/>
                <a:tailEnd/>
              </a:ln>
            </p:spPr>
            <p:txBody>
              <a:bodyPr/>
              <a:lstStyle/>
              <a:p>
                <a:endParaRPr lang="zh-TW" altLang="en-US"/>
              </a:p>
            </p:txBody>
          </p:sp>
          <p:sp>
            <p:nvSpPr>
              <p:cNvPr id="64569" name="Line 127"/>
              <p:cNvSpPr>
                <a:spLocks noChangeShapeType="1"/>
              </p:cNvSpPr>
              <p:nvPr/>
            </p:nvSpPr>
            <p:spPr bwMode="auto">
              <a:xfrm>
                <a:off x="516" y="2208"/>
                <a:ext cx="115" cy="1"/>
              </a:xfrm>
              <a:prstGeom prst="line">
                <a:avLst/>
              </a:prstGeom>
              <a:noFill/>
              <a:ln w="11113">
                <a:solidFill>
                  <a:srgbClr val="000000"/>
                </a:solidFill>
                <a:round/>
                <a:headEnd/>
                <a:tailEnd/>
              </a:ln>
            </p:spPr>
            <p:txBody>
              <a:bodyPr/>
              <a:lstStyle/>
              <a:p>
                <a:endParaRPr lang="zh-TW" altLang="en-US"/>
              </a:p>
            </p:txBody>
          </p:sp>
          <p:sp>
            <p:nvSpPr>
              <p:cNvPr id="64570" name="Line 128"/>
              <p:cNvSpPr>
                <a:spLocks noChangeShapeType="1"/>
              </p:cNvSpPr>
              <p:nvPr/>
            </p:nvSpPr>
            <p:spPr bwMode="auto">
              <a:xfrm>
                <a:off x="461" y="2202"/>
                <a:ext cx="231" cy="1"/>
              </a:xfrm>
              <a:prstGeom prst="line">
                <a:avLst/>
              </a:prstGeom>
              <a:noFill/>
              <a:ln w="11113">
                <a:solidFill>
                  <a:srgbClr val="000000"/>
                </a:solidFill>
                <a:round/>
                <a:headEnd/>
                <a:tailEnd/>
              </a:ln>
            </p:spPr>
            <p:txBody>
              <a:bodyPr/>
              <a:lstStyle/>
              <a:p>
                <a:endParaRPr lang="zh-TW" altLang="en-US"/>
              </a:p>
            </p:txBody>
          </p:sp>
          <p:sp>
            <p:nvSpPr>
              <p:cNvPr id="64571" name="Freeform 129"/>
              <p:cNvSpPr>
                <a:spLocks noEditPoints="1"/>
              </p:cNvSpPr>
              <p:nvPr/>
            </p:nvSpPr>
            <p:spPr bwMode="auto">
              <a:xfrm>
                <a:off x="421" y="1977"/>
                <a:ext cx="305" cy="300"/>
              </a:xfrm>
              <a:custGeom>
                <a:avLst/>
                <a:gdLst>
                  <a:gd name="T0" fmla="*/ 27 w 305"/>
                  <a:gd name="T1" fmla="*/ 275 h 300"/>
                  <a:gd name="T2" fmla="*/ 88 w 305"/>
                  <a:gd name="T3" fmla="*/ 275 h 300"/>
                  <a:gd name="T4" fmla="*/ 88 w 305"/>
                  <a:gd name="T5" fmla="*/ 263 h 300"/>
                  <a:gd name="T6" fmla="*/ 27 w 305"/>
                  <a:gd name="T7" fmla="*/ 263 h 300"/>
                  <a:gd name="T8" fmla="*/ 27 w 305"/>
                  <a:gd name="T9" fmla="*/ 275 h 300"/>
                  <a:gd name="T10" fmla="*/ 13 w 305"/>
                  <a:gd name="T11" fmla="*/ 300 h 300"/>
                  <a:gd name="T12" fmla="*/ 27 w 305"/>
                  <a:gd name="T13" fmla="*/ 288 h 300"/>
                  <a:gd name="T14" fmla="*/ 13 w 305"/>
                  <a:gd name="T15" fmla="*/ 281 h 300"/>
                  <a:gd name="T16" fmla="*/ 0 w 305"/>
                  <a:gd name="T17" fmla="*/ 288 h 300"/>
                  <a:gd name="T18" fmla="*/ 13 w 305"/>
                  <a:gd name="T19" fmla="*/ 300 h 300"/>
                  <a:gd name="T20" fmla="*/ 27 w 305"/>
                  <a:gd name="T21" fmla="*/ 169 h 300"/>
                  <a:gd name="T22" fmla="*/ 27 w 305"/>
                  <a:gd name="T23" fmla="*/ 25 h 300"/>
                  <a:gd name="T24" fmla="*/ 278 w 305"/>
                  <a:gd name="T25" fmla="*/ 25 h 300"/>
                  <a:gd name="T26" fmla="*/ 278 w 305"/>
                  <a:gd name="T27" fmla="*/ 169 h 300"/>
                  <a:gd name="T28" fmla="*/ 27 w 305"/>
                  <a:gd name="T29" fmla="*/ 169 h 300"/>
                  <a:gd name="T30" fmla="*/ 20 w 305"/>
                  <a:gd name="T31" fmla="*/ 188 h 300"/>
                  <a:gd name="T32" fmla="*/ 298 w 305"/>
                  <a:gd name="T33" fmla="*/ 188 h 300"/>
                  <a:gd name="T34" fmla="*/ 298 w 305"/>
                  <a:gd name="T35" fmla="*/ 13 h 300"/>
                  <a:gd name="T36" fmla="*/ 305 w 305"/>
                  <a:gd name="T37" fmla="*/ 13 h 300"/>
                  <a:gd name="T38" fmla="*/ 305 w 305"/>
                  <a:gd name="T39" fmla="*/ 0 h 300"/>
                  <a:gd name="T40" fmla="*/ 7 w 305"/>
                  <a:gd name="T41" fmla="*/ 0 h 300"/>
                  <a:gd name="T42" fmla="*/ 7 w 305"/>
                  <a:gd name="T43" fmla="*/ 194 h 300"/>
                  <a:gd name="T44" fmla="*/ 20 w 305"/>
                  <a:gd name="T45" fmla="*/ 194 h 300"/>
                  <a:gd name="T46" fmla="*/ 20 w 305"/>
                  <a:gd name="T47" fmla="*/ 188 h 300"/>
                  <a:gd name="T48" fmla="*/ 285 w 305"/>
                  <a:gd name="T49" fmla="*/ 213 h 300"/>
                  <a:gd name="T50" fmla="*/ 305 w 305"/>
                  <a:gd name="T51" fmla="*/ 213 h 300"/>
                  <a:gd name="T52" fmla="*/ 305 w 305"/>
                  <a:gd name="T53" fmla="*/ 206 h 300"/>
                  <a:gd name="T54" fmla="*/ 285 w 305"/>
                  <a:gd name="T55" fmla="*/ 206 h 300"/>
                  <a:gd name="T56" fmla="*/ 285 w 305"/>
                  <a:gd name="T57" fmla="*/ 213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300"/>
                  <a:gd name="T89" fmla="*/ 305 w 305"/>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300">
                    <a:moveTo>
                      <a:pt x="27" y="275"/>
                    </a:moveTo>
                    <a:lnTo>
                      <a:pt x="88" y="275"/>
                    </a:lnTo>
                    <a:lnTo>
                      <a:pt x="88" y="263"/>
                    </a:lnTo>
                    <a:lnTo>
                      <a:pt x="27" y="263"/>
                    </a:lnTo>
                    <a:lnTo>
                      <a:pt x="27" y="275"/>
                    </a:lnTo>
                    <a:close/>
                    <a:moveTo>
                      <a:pt x="13" y="300"/>
                    </a:moveTo>
                    <a:lnTo>
                      <a:pt x="27" y="288"/>
                    </a:lnTo>
                    <a:lnTo>
                      <a:pt x="13" y="281"/>
                    </a:lnTo>
                    <a:lnTo>
                      <a:pt x="0" y="288"/>
                    </a:lnTo>
                    <a:lnTo>
                      <a:pt x="13" y="300"/>
                    </a:lnTo>
                    <a:close/>
                    <a:moveTo>
                      <a:pt x="27" y="169"/>
                    </a:moveTo>
                    <a:lnTo>
                      <a:pt x="27" y="25"/>
                    </a:lnTo>
                    <a:lnTo>
                      <a:pt x="278" y="25"/>
                    </a:lnTo>
                    <a:lnTo>
                      <a:pt x="278" y="169"/>
                    </a:lnTo>
                    <a:lnTo>
                      <a:pt x="27" y="169"/>
                    </a:lnTo>
                    <a:close/>
                    <a:moveTo>
                      <a:pt x="20" y="188"/>
                    </a:moveTo>
                    <a:lnTo>
                      <a:pt x="298" y="188"/>
                    </a:lnTo>
                    <a:lnTo>
                      <a:pt x="298" y="13"/>
                    </a:lnTo>
                    <a:lnTo>
                      <a:pt x="305" y="13"/>
                    </a:lnTo>
                    <a:lnTo>
                      <a:pt x="305" y="0"/>
                    </a:lnTo>
                    <a:lnTo>
                      <a:pt x="7" y="0"/>
                    </a:lnTo>
                    <a:lnTo>
                      <a:pt x="7" y="194"/>
                    </a:lnTo>
                    <a:lnTo>
                      <a:pt x="20" y="194"/>
                    </a:lnTo>
                    <a:lnTo>
                      <a:pt x="20" y="188"/>
                    </a:lnTo>
                    <a:close/>
                    <a:moveTo>
                      <a:pt x="285" y="213"/>
                    </a:moveTo>
                    <a:lnTo>
                      <a:pt x="305" y="213"/>
                    </a:lnTo>
                    <a:lnTo>
                      <a:pt x="305" y="206"/>
                    </a:lnTo>
                    <a:lnTo>
                      <a:pt x="285" y="206"/>
                    </a:lnTo>
                    <a:lnTo>
                      <a:pt x="285" y="213"/>
                    </a:lnTo>
                    <a:close/>
                  </a:path>
                </a:pathLst>
              </a:custGeom>
              <a:solidFill>
                <a:srgbClr val="000000"/>
              </a:solidFill>
              <a:ln w="11113">
                <a:solidFill>
                  <a:srgbClr val="000000"/>
                </a:solidFill>
                <a:round/>
                <a:headEnd/>
                <a:tailEnd/>
              </a:ln>
            </p:spPr>
            <p:txBody>
              <a:bodyPr/>
              <a:lstStyle/>
              <a:p>
                <a:endParaRPr lang="zh-TW" altLang="en-US"/>
              </a:p>
            </p:txBody>
          </p:sp>
          <p:sp>
            <p:nvSpPr>
              <p:cNvPr id="64572" name="Rectangle 130"/>
              <p:cNvSpPr>
                <a:spLocks noChangeArrowheads="1"/>
              </p:cNvSpPr>
              <p:nvPr/>
            </p:nvSpPr>
            <p:spPr bwMode="auto">
              <a:xfrm>
                <a:off x="455" y="2265"/>
                <a:ext cx="47" cy="12"/>
              </a:xfrm>
              <a:prstGeom prst="rect">
                <a:avLst/>
              </a:prstGeom>
              <a:solidFill>
                <a:srgbClr val="FFFFFF"/>
              </a:solidFill>
              <a:ln w="9525">
                <a:noFill/>
                <a:miter lim="800000"/>
                <a:headEnd/>
                <a:tailEnd/>
              </a:ln>
            </p:spPr>
            <p:txBody>
              <a:bodyPr/>
              <a:lstStyle/>
              <a:p>
                <a:endParaRPr lang="zh-TW" altLang="en-US"/>
              </a:p>
            </p:txBody>
          </p:sp>
          <p:sp>
            <p:nvSpPr>
              <p:cNvPr id="64573" name="Line 131"/>
              <p:cNvSpPr>
                <a:spLocks noChangeShapeType="1"/>
              </p:cNvSpPr>
              <p:nvPr/>
            </p:nvSpPr>
            <p:spPr bwMode="auto">
              <a:xfrm>
                <a:off x="414" y="2240"/>
                <a:ext cx="319" cy="1"/>
              </a:xfrm>
              <a:prstGeom prst="line">
                <a:avLst/>
              </a:prstGeom>
              <a:noFill/>
              <a:ln w="11113">
                <a:solidFill>
                  <a:srgbClr val="000000"/>
                </a:solidFill>
                <a:round/>
                <a:headEnd/>
                <a:tailEnd/>
              </a:ln>
            </p:spPr>
            <p:txBody>
              <a:bodyPr/>
              <a:lstStyle/>
              <a:p>
                <a:endParaRPr lang="zh-TW" altLang="en-US"/>
              </a:p>
            </p:txBody>
          </p:sp>
          <p:sp>
            <p:nvSpPr>
              <p:cNvPr id="64574" name="Line 132"/>
              <p:cNvSpPr>
                <a:spLocks noChangeShapeType="1"/>
              </p:cNvSpPr>
              <p:nvPr/>
            </p:nvSpPr>
            <p:spPr bwMode="auto">
              <a:xfrm>
                <a:off x="414" y="2252"/>
                <a:ext cx="319" cy="1"/>
              </a:xfrm>
              <a:prstGeom prst="line">
                <a:avLst/>
              </a:prstGeom>
              <a:noFill/>
              <a:ln w="11113">
                <a:solidFill>
                  <a:srgbClr val="000000"/>
                </a:solidFill>
                <a:round/>
                <a:headEnd/>
                <a:tailEnd/>
              </a:ln>
            </p:spPr>
            <p:txBody>
              <a:bodyPr/>
              <a:lstStyle/>
              <a:p>
                <a:endParaRPr lang="zh-TW" altLang="en-US"/>
              </a:p>
            </p:txBody>
          </p:sp>
          <p:sp>
            <p:nvSpPr>
              <p:cNvPr id="64575" name="Rectangle 133"/>
              <p:cNvSpPr>
                <a:spLocks noChangeArrowheads="1"/>
              </p:cNvSpPr>
              <p:nvPr/>
            </p:nvSpPr>
            <p:spPr bwMode="auto">
              <a:xfrm>
                <a:off x="455" y="2265"/>
                <a:ext cx="47" cy="12"/>
              </a:xfrm>
              <a:prstGeom prst="rect">
                <a:avLst/>
              </a:prstGeom>
              <a:noFill/>
              <a:ln w="11113">
                <a:solidFill>
                  <a:srgbClr val="000000"/>
                </a:solidFill>
                <a:miter lim="800000"/>
                <a:headEnd/>
                <a:tailEnd/>
              </a:ln>
            </p:spPr>
            <p:txBody>
              <a:bodyPr/>
              <a:lstStyle/>
              <a:p>
                <a:endParaRPr lang="zh-TW" altLang="en-US"/>
              </a:p>
            </p:txBody>
          </p:sp>
          <p:sp>
            <p:nvSpPr>
              <p:cNvPr id="64576" name="Freeform 134"/>
              <p:cNvSpPr>
                <a:spLocks/>
              </p:cNvSpPr>
              <p:nvPr/>
            </p:nvSpPr>
            <p:spPr bwMode="auto">
              <a:xfrm>
                <a:off x="455" y="2252"/>
                <a:ext cx="6" cy="13"/>
              </a:xfrm>
              <a:custGeom>
                <a:avLst/>
                <a:gdLst>
                  <a:gd name="T0" fmla="*/ 6 w 6"/>
                  <a:gd name="T1" fmla="*/ 0 h 13"/>
                  <a:gd name="T2" fmla="*/ 0 w 6"/>
                  <a:gd name="T3" fmla="*/ 6 h 13"/>
                  <a:gd name="T4" fmla="*/ 6 w 6"/>
                  <a:gd name="T5" fmla="*/ 13 h 13"/>
                  <a:gd name="T6" fmla="*/ 0 60000 65536"/>
                  <a:gd name="T7" fmla="*/ 0 60000 65536"/>
                  <a:gd name="T8" fmla="*/ 0 60000 65536"/>
                  <a:gd name="T9" fmla="*/ 0 w 6"/>
                  <a:gd name="T10" fmla="*/ 0 h 13"/>
                  <a:gd name="T11" fmla="*/ 6 w 6"/>
                  <a:gd name="T12" fmla="*/ 13 h 13"/>
                </a:gdLst>
                <a:ahLst/>
                <a:cxnLst>
                  <a:cxn ang="T6">
                    <a:pos x="T0" y="T1"/>
                  </a:cxn>
                  <a:cxn ang="T7">
                    <a:pos x="T2" y="T3"/>
                  </a:cxn>
                  <a:cxn ang="T8">
                    <a:pos x="T4" y="T5"/>
                  </a:cxn>
                </a:cxnLst>
                <a:rect l="T9" t="T10" r="T11" b="T12"/>
                <a:pathLst>
                  <a:path w="6" h="13">
                    <a:moveTo>
                      <a:pt x="6" y="0"/>
                    </a:moveTo>
                    <a:lnTo>
                      <a:pt x="0" y="6"/>
                    </a:lnTo>
                    <a:lnTo>
                      <a:pt x="6" y="13"/>
                    </a:lnTo>
                  </a:path>
                </a:pathLst>
              </a:custGeom>
              <a:noFill/>
              <a:ln w="11113">
                <a:solidFill>
                  <a:srgbClr val="000000"/>
                </a:solidFill>
                <a:round/>
                <a:headEnd/>
                <a:tailEnd/>
              </a:ln>
            </p:spPr>
            <p:txBody>
              <a:bodyPr/>
              <a:lstStyle/>
              <a:p>
                <a:endParaRPr lang="zh-TW" altLang="en-US"/>
              </a:p>
            </p:txBody>
          </p:sp>
          <p:sp>
            <p:nvSpPr>
              <p:cNvPr id="64577" name="Freeform 135"/>
              <p:cNvSpPr>
                <a:spLocks/>
              </p:cNvSpPr>
              <p:nvPr/>
            </p:nvSpPr>
            <p:spPr bwMode="auto">
              <a:xfrm>
                <a:off x="489" y="2252"/>
                <a:ext cx="6" cy="13"/>
              </a:xfrm>
              <a:custGeom>
                <a:avLst/>
                <a:gdLst>
                  <a:gd name="T0" fmla="*/ 6 w 6"/>
                  <a:gd name="T1" fmla="*/ 0 h 13"/>
                  <a:gd name="T2" fmla="*/ 0 w 6"/>
                  <a:gd name="T3" fmla="*/ 6 h 13"/>
                  <a:gd name="T4" fmla="*/ 6 w 6"/>
                  <a:gd name="T5" fmla="*/ 13 h 13"/>
                  <a:gd name="T6" fmla="*/ 0 60000 65536"/>
                  <a:gd name="T7" fmla="*/ 0 60000 65536"/>
                  <a:gd name="T8" fmla="*/ 0 60000 65536"/>
                  <a:gd name="T9" fmla="*/ 0 w 6"/>
                  <a:gd name="T10" fmla="*/ 0 h 13"/>
                  <a:gd name="T11" fmla="*/ 6 w 6"/>
                  <a:gd name="T12" fmla="*/ 13 h 13"/>
                </a:gdLst>
                <a:ahLst/>
                <a:cxnLst>
                  <a:cxn ang="T6">
                    <a:pos x="T0" y="T1"/>
                  </a:cxn>
                  <a:cxn ang="T7">
                    <a:pos x="T2" y="T3"/>
                  </a:cxn>
                  <a:cxn ang="T8">
                    <a:pos x="T4" y="T5"/>
                  </a:cxn>
                </a:cxnLst>
                <a:rect l="T9" t="T10" r="T11" b="T12"/>
                <a:pathLst>
                  <a:path w="6" h="13">
                    <a:moveTo>
                      <a:pt x="6" y="0"/>
                    </a:moveTo>
                    <a:lnTo>
                      <a:pt x="0" y="6"/>
                    </a:lnTo>
                    <a:lnTo>
                      <a:pt x="6" y="13"/>
                    </a:lnTo>
                  </a:path>
                </a:pathLst>
              </a:custGeom>
              <a:noFill/>
              <a:ln w="11113">
                <a:solidFill>
                  <a:srgbClr val="000000"/>
                </a:solidFill>
                <a:round/>
                <a:headEnd/>
                <a:tailEnd/>
              </a:ln>
            </p:spPr>
            <p:txBody>
              <a:bodyPr/>
              <a:lstStyle/>
              <a:p>
                <a:endParaRPr lang="zh-TW" altLang="en-US"/>
              </a:p>
            </p:txBody>
          </p:sp>
          <p:sp>
            <p:nvSpPr>
              <p:cNvPr id="64578" name="Freeform 136"/>
              <p:cNvSpPr>
                <a:spLocks/>
              </p:cNvSpPr>
              <p:nvPr/>
            </p:nvSpPr>
            <p:spPr bwMode="auto">
              <a:xfrm>
                <a:off x="509"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579" name="Freeform 137"/>
              <p:cNvSpPr>
                <a:spLocks/>
              </p:cNvSpPr>
              <p:nvPr/>
            </p:nvSpPr>
            <p:spPr bwMode="auto">
              <a:xfrm>
                <a:off x="522"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580" name="Freeform 138"/>
              <p:cNvSpPr>
                <a:spLocks/>
              </p:cNvSpPr>
              <p:nvPr/>
            </p:nvSpPr>
            <p:spPr bwMode="auto">
              <a:xfrm>
                <a:off x="543"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581" name="Freeform 139"/>
              <p:cNvSpPr>
                <a:spLocks/>
              </p:cNvSpPr>
              <p:nvPr/>
            </p:nvSpPr>
            <p:spPr bwMode="auto">
              <a:xfrm>
                <a:off x="556"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582" name="Freeform 140"/>
              <p:cNvSpPr>
                <a:spLocks/>
              </p:cNvSpPr>
              <p:nvPr/>
            </p:nvSpPr>
            <p:spPr bwMode="auto">
              <a:xfrm>
                <a:off x="577" y="2271"/>
                <a:ext cx="6" cy="6"/>
              </a:xfrm>
              <a:custGeom>
                <a:avLst/>
                <a:gdLst>
                  <a:gd name="T0" fmla="*/ 6 w 6"/>
                  <a:gd name="T1" fmla="*/ 0 h 6"/>
                  <a:gd name="T2" fmla="*/ 0 w 6"/>
                  <a:gd name="T3" fmla="*/ 6 h 6"/>
                  <a:gd name="T4" fmla="*/ 6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6"/>
                    </a:lnTo>
                  </a:path>
                </a:pathLst>
              </a:custGeom>
              <a:noFill/>
              <a:ln w="11113">
                <a:solidFill>
                  <a:srgbClr val="000000"/>
                </a:solidFill>
                <a:round/>
                <a:headEnd/>
                <a:tailEnd/>
              </a:ln>
            </p:spPr>
            <p:txBody>
              <a:bodyPr/>
              <a:lstStyle/>
              <a:p>
                <a:endParaRPr lang="zh-TW" altLang="en-US"/>
              </a:p>
            </p:txBody>
          </p:sp>
          <p:sp>
            <p:nvSpPr>
              <p:cNvPr id="64583" name="Freeform 141"/>
              <p:cNvSpPr>
                <a:spLocks/>
              </p:cNvSpPr>
              <p:nvPr/>
            </p:nvSpPr>
            <p:spPr bwMode="auto">
              <a:xfrm>
                <a:off x="590"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584" name="Freeform 142"/>
              <p:cNvSpPr>
                <a:spLocks/>
              </p:cNvSpPr>
              <p:nvPr/>
            </p:nvSpPr>
            <p:spPr bwMode="auto">
              <a:xfrm>
                <a:off x="611" y="2271"/>
                <a:ext cx="6" cy="6"/>
              </a:xfrm>
              <a:custGeom>
                <a:avLst/>
                <a:gdLst>
                  <a:gd name="T0" fmla="*/ 6 w 6"/>
                  <a:gd name="T1" fmla="*/ 0 h 6"/>
                  <a:gd name="T2" fmla="*/ 0 w 6"/>
                  <a:gd name="T3" fmla="*/ 6 h 6"/>
                  <a:gd name="T4" fmla="*/ 6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0"/>
                    </a:moveTo>
                    <a:lnTo>
                      <a:pt x="0" y="6"/>
                    </a:lnTo>
                    <a:lnTo>
                      <a:pt x="6" y="6"/>
                    </a:lnTo>
                  </a:path>
                </a:pathLst>
              </a:custGeom>
              <a:noFill/>
              <a:ln w="11113">
                <a:solidFill>
                  <a:srgbClr val="000000"/>
                </a:solidFill>
                <a:round/>
                <a:headEnd/>
                <a:tailEnd/>
              </a:ln>
            </p:spPr>
            <p:txBody>
              <a:bodyPr/>
              <a:lstStyle/>
              <a:p>
                <a:endParaRPr lang="zh-TW" altLang="en-US"/>
              </a:p>
            </p:txBody>
          </p:sp>
          <p:sp>
            <p:nvSpPr>
              <p:cNvPr id="64585" name="Freeform 143"/>
              <p:cNvSpPr>
                <a:spLocks/>
              </p:cNvSpPr>
              <p:nvPr/>
            </p:nvSpPr>
            <p:spPr bwMode="auto">
              <a:xfrm>
                <a:off x="624"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586" name="Freeform 144"/>
              <p:cNvSpPr>
                <a:spLocks/>
              </p:cNvSpPr>
              <p:nvPr/>
            </p:nvSpPr>
            <p:spPr bwMode="auto">
              <a:xfrm>
                <a:off x="644"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587" name="Freeform 145"/>
              <p:cNvSpPr>
                <a:spLocks/>
              </p:cNvSpPr>
              <p:nvPr/>
            </p:nvSpPr>
            <p:spPr bwMode="auto">
              <a:xfrm>
                <a:off x="658"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588" name="Freeform 146"/>
              <p:cNvSpPr>
                <a:spLocks/>
              </p:cNvSpPr>
              <p:nvPr/>
            </p:nvSpPr>
            <p:spPr bwMode="auto">
              <a:xfrm>
                <a:off x="678"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sp>
            <p:nvSpPr>
              <p:cNvPr id="64589" name="Freeform 147"/>
              <p:cNvSpPr>
                <a:spLocks/>
              </p:cNvSpPr>
              <p:nvPr/>
            </p:nvSpPr>
            <p:spPr bwMode="auto">
              <a:xfrm>
                <a:off x="692" y="2252"/>
                <a:ext cx="7" cy="13"/>
              </a:xfrm>
              <a:custGeom>
                <a:avLst/>
                <a:gdLst>
                  <a:gd name="T0" fmla="*/ 7 w 7"/>
                  <a:gd name="T1" fmla="*/ 0 h 13"/>
                  <a:gd name="T2" fmla="*/ 0 w 7"/>
                  <a:gd name="T3" fmla="*/ 6 h 13"/>
                  <a:gd name="T4" fmla="*/ 7 w 7"/>
                  <a:gd name="T5" fmla="*/ 13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7" y="0"/>
                    </a:moveTo>
                    <a:lnTo>
                      <a:pt x="0" y="6"/>
                    </a:lnTo>
                    <a:lnTo>
                      <a:pt x="7" y="13"/>
                    </a:lnTo>
                  </a:path>
                </a:pathLst>
              </a:custGeom>
              <a:noFill/>
              <a:ln w="11113">
                <a:solidFill>
                  <a:srgbClr val="000000"/>
                </a:solidFill>
                <a:round/>
                <a:headEnd/>
                <a:tailEnd/>
              </a:ln>
            </p:spPr>
            <p:txBody>
              <a:bodyPr/>
              <a:lstStyle/>
              <a:p>
                <a:endParaRPr lang="zh-TW" altLang="en-US"/>
              </a:p>
            </p:txBody>
          </p:sp>
          <p:sp>
            <p:nvSpPr>
              <p:cNvPr id="64590" name="Freeform 148"/>
              <p:cNvSpPr>
                <a:spLocks/>
              </p:cNvSpPr>
              <p:nvPr/>
            </p:nvSpPr>
            <p:spPr bwMode="auto">
              <a:xfrm>
                <a:off x="712" y="2271"/>
                <a:ext cx="7" cy="6"/>
              </a:xfrm>
              <a:custGeom>
                <a:avLst/>
                <a:gdLst>
                  <a:gd name="T0" fmla="*/ 7 w 7"/>
                  <a:gd name="T1" fmla="*/ 0 h 6"/>
                  <a:gd name="T2" fmla="*/ 0 w 7"/>
                  <a:gd name="T3" fmla="*/ 6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0"/>
                    </a:moveTo>
                    <a:lnTo>
                      <a:pt x="0" y="6"/>
                    </a:lnTo>
                    <a:lnTo>
                      <a:pt x="7" y="6"/>
                    </a:lnTo>
                  </a:path>
                </a:pathLst>
              </a:custGeom>
              <a:noFill/>
              <a:ln w="11113">
                <a:solidFill>
                  <a:srgbClr val="000000"/>
                </a:solidFill>
                <a:round/>
                <a:headEnd/>
                <a:tailEnd/>
              </a:ln>
            </p:spPr>
            <p:txBody>
              <a:bodyPr/>
              <a:lstStyle/>
              <a:p>
                <a:endParaRPr lang="zh-TW" altLang="en-US"/>
              </a:p>
            </p:txBody>
          </p:sp>
        </p:grpSp>
        <p:sp>
          <p:nvSpPr>
            <p:cNvPr id="64564" name="Text Box 149"/>
            <p:cNvSpPr txBox="1">
              <a:spLocks noChangeArrowheads="1"/>
            </p:cNvSpPr>
            <p:nvPr/>
          </p:nvSpPr>
          <p:spPr bwMode="auto">
            <a:xfrm>
              <a:off x="4150" y="2913"/>
              <a:ext cx="363" cy="131"/>
            </a:xfrm>
            <a:prstGeom prst="rect">
              <a:avLst/>
            </a:prstGeom>
            <a:noFill/>
            <a:ln w="3175">
              <a:noFill/>
              <a:miter lim="800000"/>
              <a:headEnd/>
              <a:tailEnd/>
            </a:ln>
          </p:spPr>
          <p:txBody>
            <a:bodyPr lIns="90000" tIns="46800" rIns="90000" bIns="46800">
              <a:spAutoFit/>
            </a:bodyPr>
            <a:lstStyle/>
            <a:p>
              <a:pPr>
                <a:spcBef>
                  <a:spcPct val="50000"/>
                </a:spcBef>
              </a:pPr>
              <a:r>
                <a:rPr lang="en-US" altLang="zh-TW" sz="1000" b="1">
                  <a:solidFill>
                    <a:schemeClr val="bg2"/>
                  </a:solidFill>
                  <a:latin typeface="Times New Roman" pitchFamily="18" charset="0"/>
                </a:rPr>
                <a:t>ERP</a:t>
              </a:r>
            </a:p>
          </p:txBody>
        </p:sp>
      </p:grpSp>
      <p:sp>
        <p:nvSpPr>
          <p:cNvPr id="64555" name="Text Box 150"/>
          <p:cNvSpPr txBox="1">
            <a:spLocks noChangeArrowheads="1"/>
          </p:cNvSpPr>
          <p:nvPr/>
        </p:nvSpPr>
        <p:spPr bwMode="auto">
          <a:xfrm>
            <a:off x="4292600" y="3800475"/>
            <a:ext cx="577850" cy="246063"/>
          </a:xfrm>
          <a:prstGeom prst="rect">
            <a:avLst/>
          </a:prstGeom>
          <a:noFill/>
          <a:ln w="3175">
            <a:noFill/>
            <a:miter lim="800000"/>
            <a:headEnd/>
            <a:tailEnd/>
          </a:ln>
        </p:spPr>
        <p:txBody>
          <a:bodyPr lIns="90000" tIns="46800" rIns="90000" bIns="46800">
            <a:spAutoFit/>
          </a:bodyPr>
          <a:lstStyle/>
          <a:p>
            <a:pPr>
              <a:spcBef>
                <a:spcPct val="50000"/>
              </a:spcBef>
            </a:pPr>
            <a:r>
              <a:rPr lang="en-US" altLang="zh-TW" sz="1000" b="1">
                <a:solidFill>
                  <a:schemeClr val="bg2"/>
                </a:solidFill>
                <a:latin typeface="Times New Roman" pitchFamily="18" charset="0"/>
              </a:rPr>
              <a:t>ERP</a:t>
            </a:r>
          </a:p>
        </p:txBody>
      </p:sp>
      <p:sp>
        <p:nvSpPr>
          <p:cNvPr id="64556" name="Text Box 151"/>
          <p:cNvSpPr txBox="1">
            <a:spLocks noChangeArrowheads="1"/>
          </p:cNvSpPr>
          <p:nvPr/>
        </p:nvSpPr>
        <p:spPr bwMode="auto">
          <a:xfrm>
            <a:off x="827088" y="5949950"/>
            <a:ext cx="1296987" cy="396875"/>
          </a:xfrm>
          <a:prstGeom prst="rect">
            <a:avLst/>
          </a:prstGeom>
          <a:solidFill>
            <a:schemeClr val="hlink"/>
          </a:solidFill>
          <a:ln w="3175">
            <a:noFill/>
            <a:miter lim="800000"/>
            <a:headEnd/>
            <a:tailEnd/>
          </a:ln>
        </p:spPr>
        <p:txBody>
          <a:bodyPr lIns="90000" tIns="46800" rIns="90000" bIns="46800">
            <a:spAutoFit/>
          </a:bodyPr>
          <a:lstStyle/>
          <a:p>
            <a:pPr>
              <a:spcBef>
                <a:spcPct val="50000"/>
              </a:spcBef>
            </a:pPr>
            <a:r>
              <a:rPr lang="zh-TW" altLang="en-US" sz="2000" b="1">
                <a:solidFill>
                  <a:schemeClr val="bg1"/>
                </a:solidFill>
                <a:latin typeface="Times New Roman" pitchFamily="18" charset="0"/>
              </a:rPr>
              <a:t>未來模式</a:t>
            </a:r>
            <a:endParaRPr lang="zh-TW" altLang="en-US" sz="2400" b="1">
              <a:solidFill>
                <a:schemeClr val="bg1"/>
              </a:solidFill>
              <a:latin typeface="Times New Roman" pitchFamily="18" charset="0"/>
            </a:endParaRPr>
          </a:p>
        </p:txBody>
      </p:sp>
      <p:sp>
        <p:nvSpPr>
          <p:cNvPr id="64557" name="AutoShape 152"/>
          <p:cNvSpPr>
            <a:spLocks noChangeArrowheads="1"/>
          </p:cNvSpPr>
          <p:nvPr/>
        </p:nvSpPr>
        <p:spPr bwMode="auto">
          <a:xfrm>
            <a:off x="5027613" y="3833813"/>
            <a:ext cx="1500187" cy="338137"/>
          </a:xfrm>
          <a:prstGeom prst="leftRightArrow">
            <a:avLst>
              <a:gd name="adj1" fmla="val 50000"/>
              <a:gd name="adj2" fmla="val 88732"/>
            </a:avLst>
          </a:prstGeom>
          <a:solidFill>
            <a:schemeClr val="hlink"/>
          </a:solidFill>
          <a:ln w="3175">
            <a:solidFill>
              <a:schemeClr val="tx1"/>
            </a:solidFill>
            <a:miter lim="800000"/>
            <a:headEnd/>
            <a:tailEnd/>
          </a:ln>
        </p:spPr>
        <p:txBody>
          <a:bodyPr wrap="none" lIns="90000" tIns="46800" rIns="90000" bIns="46800" anchor="ctr"/>
          <a:lstStyle/>
          <a:p>
            <a:r>
              <a:rPr lang="zh-TW" altLang="en-US" sz="1000">
                <a:solidFill>
                  <a:schemeClr val="bg1"/>
                </a:solidFill>
                <a:latin typeface="Times New Roman" pitchFamily="18" charset="0"/>
              </a:rPr>
              <a:t>資訊流</a:t>
            </a:r>
          </a:p>
        </p:txBody>
      </p:sp>
      <p:sp>
        <p:nvSpPr>
          <p:cNvPr id="64558" name="AutoShape 153"/>
          <p:cNvSpPr>
            <a:spLocks noChangeArrowheads="1"/>
          </p:cNvSpPr>
          <p:nvPr/>
        </p:nvSpPr>
        <p:spPr bwMode="auto">
          <a:xfrm>
            <a:off x="2771775" y="3833813"/>
            <a:ext cx="1428750" cy="338137"/>
          </a:xfrm>
          <a:prstGeom prst="leftRightArrow">
            <a:avLst>
              <a:gd name="adj1" fmla="val 50000"/>
              <a:gd name="adj2" fmla="val 84507"/>
            </a:avLst>
          </a:prstGeom>
          <a:solidFill>
            <a:schemeClr val="hlink"/>
          </a:solidFill>
          <a:ln w="3175">
            <a:solidFill>
              <a:schemeClr val="tx1"/>
            </a:solidFill>
            <a:miter lim="800000"/>
            <a:headEnd/>
            <a:tailEnd/>
          </a:ln>
        </p:spPr>
        <p:txBody>
          <a:bodyPr wrap="none" lIns="90000" tIns="46800" rIns="90000" bIns="46800" anchor="ctr"/>
          <a:lstStyle/>
          <a:p>
            <a:r>
              <a:rPr lang="zh-TW" altLang="en-US" sz="1000">
                <a:solidFill>
                  <a:schemeClr val="bg1"/>
                </a:solidFill>
                <a:latin typeface="Times New Roman" pitchFamily="18" charset="0"/>
              </a:rPr>
              <a:t>資訊流</a:t>
            </a:r>
          </a:p>
        </p:txBody>
      </p:sp>
      <p:sp>
        <p:nvSpPr>
          <p:cNvPr id="64559" name="AutoShape 155"/>
          <p:cNvSpPr>
            <a:spLocks noChangeArrowheads="1"/>
          </p:cNvSpPr>
          <p:nvPr/>
        </p:nvSpPr>
        <p:spPr bwMode="auto">
          <a:xfrm>
            <a:off x="8604250" y="2646363"/>
            <a:ext cx="360363" cy="2078037"/>
          </a:xfrm>
          <a:prstGeom prst="curvedLeftArrow">
            <a:avLst>
              <a:gd name="adj1" fmla="val 115330"/>
              <a:gd name="adj2" fmla="val 230660"/>
              <a:gd name="adj3" fmla="val 33333"/>
            </a:avLst>
          </a:prstGeom>
          <a:solidFill>
            <a:srgbClr val="996633"/>
          </a:solidFill>
          <a:ln w="3175">
            <a:noFill/>
            <a:miter lim="800000"/>
            <a:headEnd/>
            <a:tailEnd/>
          </a:ln>
        </p:spPr>
        <p:txBody>
          <a:bodyPr lIns="90000" tIns="46800" rIns="90000" bIns="46800" anchor="ctr">
            <a:spAutoFit/>
          </a:bodyPr>
          <a:lstStyle/>
          <a:p>
            <a:endParaRPr lang="zh-TW" altLang="en-US"/>
          </a:p>
        </p:txBody>
      </p:sp>
      <p:sp>
        <p:nvSpPr>
          <p:cNvPr id="64560" name="AutoShape 156"/>
          <p:cNvSpPr>
            <a:spLocks noChangeArrowheads="1"/>
          </p:cNvSpPr>
          <p:nvPr/>
        </p:nvSpPr>
        <p:spPr bwMode="auto">
          <a:xfrm>
            <a:off x="250825" y="2708275"/>
            <a:ext cx="409575" cy="2016125"/>
          </a:xfrm>
          <a:prstGeom prst="curvedRightArrow">
            <a:avLst>
              <a:gd name="adj1" fmla="val 98450"/>
              <a:gd name="adj2" fmla="val 196899"/>
              <a:gd name="adj3" fmla="val 33333"/>
            </a:avLst>
          </a:prstGeom>
          <a:solidFill>
            <a:srgbClr val="996633"/>
          </a:solidFill>
          <a:ln w="3175">
            <a:noFill/>
            <a:miter lim="800000"/>
            <a:headEnd/>
            <a:tailEnd/>
          </a:ln>
        </p:spPr>
        <p:txBody>
          <a:bodyPr lIns="90000" tIns="46800" rIns="90000" bIns="46800" anchor="ctr">
            <a:spAutoFit/>
          </a:bodyPr>
          <a:lstStyle/>
          <a:p>
            <a:endParaRPr lang="zh-TW" altLang="en-US"/>
          </a:p>
        </p:txBody>
      </p:sp>
      <p:sp>
        <p:nvSpPr>
          <p:cNvPr id="64561" name="Line 157"/>
          <p:cNvSpPr>
            <a:spLocks noChangeShapeType="1"/>
          </p:cNvSpPr>
          <p:nvPr/>
        </p:nvSpPr>
        <p:spPr bwMode="auto">
          <a:xfrm flipV="1">
            <a:off x="2894013" y="836613"/>
            <a:ext cx="0" cy="5688012"/>
          </a:xfrm>
          <a:prstGeom prst="line">
            <a:avLst/>
          </a:prstGeom>
          <a:noFill/>
          <a:ln w="25400">
            <a:solidFill>
              <a:srgbClr val="FF6600"/>
            </a:solidFill>
            <a:prstDash val="sysDot"/>
            <a:round/>
            <a:headEnd/>
            <a:tailEnd/>
          </a:ln>
        </p:spPr>
        <p:txBody>
          <a:bodyPr lIns="90000" tIns="46800" rIns="90000" bIns="46800">
            <a:spAutoFit/>
          </a:bodyPr>
          <a:lstStyle/>
          <a:p>
            <a:endParaRPr lang="zh-TW" altLang="en-US"/>
          </a:p>
        </p:txBody>
      </p:sp>
      <p:sp>
        <p:nvSpPr>
          <p:cNvPr id="64562" name="Line 158"/>
          <p:cNvSpPr>
            <a:spLocks noChangeShapeType="1"/>
          </p:cNvSpPr>
          <p:nvPr/>
        </p:nvSpPr>
        <p:spPr bwMode="auto">
          <a:xfrm flipV="1">
            <a:off x="6415088" y="852488"/>
            <a:ext cx="0" cy="5688012"/>
          </a:xfrm>
          <a:prstGeom prst="line">
            <a:avLst/>
          </a:prstGeom>
          <a:noFill/>
          <a:ln w="25400">
            <a:solidFill>
              <a:srgbClr val="FF6600"/>
            </a:solidFill>
            <a:prstDash val="sysDot"/>
            <a:round/>
            <a:headEnd/>
            <a:tailEnd/>
          </a:ln>
        </p:spPr>
        <p:txBody>
          <a:bodyPr lIns="90000" tIns="46800" rIns="90000" bIns="46800">
            <a:spAutoFit/>
          </a:bodyPr>
          <a:lstStyle/>
          <a:p>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9EA450FB-ED95-4DA7-9FBA-95B6002E7DD5}" type="slidenum">
              <a:rPr lang="en-US" altLang="zh-TW"/>
              <a:pPr>
                <a:defRPr/>
              </a:pPr>
              <a:t>12</a:t>
            </a:fld>
            <a:endParaRPr lang="en-US" altLang="zh-TW"/>
          </a:p>
        </p:txBody>
      </p:sp>
      <p:sp>
        <p:nvSpPr>
          <p:cNvPr id="1028" name="Rectangle 5"/>
          <p:cNvSpPr>
            <a:spLocks noChangeArrowheads="1"/>
          </p:cNvSpPr>
          <p:nvPr/>
        </p:nvSpPr>
        <p:spPr bwMode="auto">
          <a:xfrm>
            <a:off x="1258888" y="1196975"/>
            <a:ext cx="6697662" cy="4464050"/>
          </a:xfrm>
          <a:prstGeom prst="rect">
            <a:avLst/>
          </a:prstGeom>
          <a:solidFill>
            <a:srgbClr val="FFFF00"/>
          </a:solidFill>
          <a:ln w="9525">
            <a:solidFill>
              <a:schemeClr val="tx1"/>
            </a:solidFill>
            <a:miter lim="800000"/>
            <a:headEnd/>
            <a:tailEnd/>
          </a:ln>
        </p:spPr>
        <p:txBody>
          <a:bodyPr wrap="none" anchor="ctr"/>
          <a:lstStyle/>
          <a:p>
            <a:endParaRPr lang="zh-TW" altLang="en-US"/>
          </a:p>
        </p:txBody>
      </p:sp>
      <p:sp>
        <p:nvSpPr>
          <p:cNvPr id="1888258" name="Rectangle 2"/>
          <p:cNvSpPr>
            <a:spLocks noGrp="1" noChangeArrowheads="1"/>
          </p:cNvSpPr>
          <p:nvPr>
            <p:ph type="title"/>
          </p:nvPr>
        </p:nvSpPr>
        <p:spPr/>
        <p:txBody>
          <a:bodyPr/>
          <a:lstStyle/>
          <a:p>
            <a:pPr eaLnBrk="1" hangingPunct="1">
              <a:defRPr/>
            </a:pPr>
            <a:r>
              <a:rPr lang="en-US" altLang="zh-TW" smtClean="0"/>
              <a:t>Technology and Business Transformation</a:t>
            </a:r>
          </a:p>
        </p:txBody>
      </p:sp>
      <p:graphicFrame>
        <p:nvGraphicFramePr>
          <p:cNvPr id="1026" name="Object 3"/>
          <p:cNvGraphicFramePr>
            <a:graphicFrameLocks noGrp="1" noChangeAspect="1"/>
          </p:cNvGraphicFramePr>
          <p:nvPr>
            <p:ph type="chart" idx="4294967295"/>
          </p:nvPr>
        </p:nvGraphicFramePr>
        <p:xfrm>
          <a:off x="1508125" y="1355725"/>
          <a:ext cx="6165850" cy="4325938"/>
        </p:xfrm>
        <a:graphic>
          <a:graphicData uri="http://schemas.openxmlformats.org/presentationml/2006/ole">
            <mc:AlternateContent xmlns:mc="http://schemas.openxmlformats.org/markup-compatibility/2006">
              <mc:Choice xmlns:v="urn:schemas-microsoft-com:vml" Requires="v">
                <p:oleObj spid="_x0000_s1034" name="VISIO" r:id="rId3" imgW="8951040" imgH="7223040" progId="Visio.Drawing.6">
                  <p:embed/>
                </p:oleObj>
              </mc:Choice>
              <mc:Fallback>
                <p:oleObj name="VISIO" r:id="rId3" imgW="8951040" imgH="7223040"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1355725"/>
                        <a:ext cx="6165850" cy="432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4"/>
          <p:cNvSpPr>
            <a:spLocks noChangeArrowheads="1"/>
          </p:cNvSpPr>
          <p:nvPr/>
        </p:nvSpPr>
        <p:spPr bwMode="auto">
          <a:xfrm>
            <a:off x="1476375" y="5805488"/>
            <a:ext cx="5757863" cy="360362"/>
          </a:xfrm>
          <a:prstGeom prst="rect">
            <a:avLst/>
          </a:prstGeom>
          <a:noFill/>
          <a:ln w="9525">
            <a:noFill/>
            <a:miter lim="800000"/>
            <a:headEnd/>
            <a:tailEnd/>
          </a:ln>
        </p:spPr>
        <p:txBody>
          <a:bodyPr wrap="none" lIns="93600" rIns="93600"/>
          <a:lstStyle/>
          <a:p>
            <a:pPr algn="l"/>
            <a:r>
              <a:rPr kumimoji="0" lang="en-US" altLang="zh-TW" sz="1200">
                <a:solidFill>
                  <a:srgbClr val="FFFF00"/>
                </a:solidFill>
              </a:rPr>
              <a:t>Source: IBM</a:t>
            </a:r>
          </a:p>
        </p:txBody>
      </p:sp>
      <p:pic>
        <p:nvPicPr>
          <p:cNvPr id="1031" name="Picture 6" descr="j0336911"/>
          <p:cNvPicPr>
            <a:picLocks noGrp="1" noChangeAspect="1" noChangeArrowheads="1" noCrop="1"/>
          </p:cNvPicPr>
          <p:nvPr>
            <p:ph idx="1"/>
          </p:nvPr>
        </p:nvPicPr>
        <p:blipFill>
          <a:blip r:embed="rId5"/>
          <a:srcRect/>
          <a:stretch>
            <a:fillRect/>
          </a:stretch>
        </p:blipFill>
        <p:spPr>
          <a:xfrm>
            <a:off x="6732588" y="3692525"/>
            <a:ext cx="1152525" cy="86042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pPr>
              <a:defRPr/>
            </a:pPr>
            <a:fld id="{BA9230EB-E390-4C35-A6DF-04C6C501179C}" type="slidenum">
              <a:rPr lang="en-US" altLang="zh-TW"/>
              <a:pPr>
                <a:defRPr/>
              </a:pPr>
              <a:t>13</a:t>
            </a:fld>
            <a:endParaRPr lang="en-US" altLang="zh-TW"/>
          </a:p>
        </p:txBody>
      </p:sp>
      <p:sp>
        <p:nvSpPr>
          <p:cNvPr id="1889282" name="Rectangle 2"/>
          <p:cNvSpPr>
            <a:spLocks noGrp="1" noChangeArrowheads="1"/>
          </p:cNvSpPr>
          <p:nvPr>
            <p:ph type="title"/>
          </p:nvPr>
        </p:nvSpPr>
        <p:spPr/>
        <p:txBody>
          <a:bodyPr/>
          <a:lstStyle/>
          <a:p>
            <a:pPr eaLnBrk="1" hangingPunct="1">
              <a:defRPr/>
            </a:pPr>
            <a:r>
              <a:rPr lang="en-US" altLang="zh-TW" smtClean="0"/>
              <a:t>Examples</a:t>
            </a:r>
          </a:p>
        </p:txBody>
      </p:sp>
      <p:graphicFrame>
        <p:nvGraphicFramePr>
          <p:cNvPr id="2050" name="Object 3"/>
          <p:cNvGraphicFramePr>
            <a:graphicFrameLocks noGrp="1"/>
          </p:cNvGraphicFramePr>
          <p:nvPr>
            <p:ph sz="half" idx="1"/>
          </p:nvPr>
        </p:nvGraphicFramePr>
        <p:xfrm>
          <a:off x="684213" y="1557338"/>
          <a:ext cx="7983537" cy="3744912"/>
        </p:xfrm>
        <a:graphic>
          <a:graphicData uri="http://schemas.openxmlformats.org/presentationml/2006/ole">
            <mc:AlternateContent xmlns:mc="http://schemas.openxmlformats.org/markup-compatibility/2006">
              <mc:Choice xmlns:v="urn:schemas-microsoft-com:vml" Requires="v">
                <p:oleObj spid="_x0000_s2058" name="VISIO" r:id="rId3" imgW="9065160" imgH="4745160" progId="Visio.Drawing.6">
                  <p:embed/>
                </p:oleObj>
              </mc:Choice>
              <mc:Fallback>
                <p:oleObj name="VISIO" r:id="rId3" imgW="9065160" imgH="4745160" progId="Visio.Drawing.6">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57338"/>
                        <a:ext cx="7983537"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4"/>
          <p:cNvSpPr>
            <a:spLocks noChangeArrowheads="1"/>
          </p:cNvSpPr>
          <p:nvPr/>
        </p:nvSpPr>
        <p:spPr bwMode="auto">
          <a:xfrm>
            <a:off x="685800" y="5867400"/>
            <a:ext cx="5757863" cy="360363"/>
          </a:xfrm>
          <a:prstGeom prst="rect">
            <a:avLst/>
          </a:prstGeom>
          <a:noFill/>
          <a:ln w="9525">
            <a:noFill/>
            <a:miter lim="800000"/>
            <a:headEnd/>
            <a:tailEnd/>
          </a:ln>
        </p:spPr>
        <p:txBody>
          <a:bodyPr wrap="none" lIns="93600" rIns="93600"/>
          <a:lstStyle/>
          <a:p>
            <a:pPr algn="l"/>
            <a:r>
              <a:rPr kumimoji="0" lang="en-US" altLang="zh-TW" sz="1200">
                <a:solidFill>
                  <a:srgbClr val="FFFF00"/>
                </a:solidFill>
              </a:rPr>
              <a:t>Source: IBM</a:t>
            </a:r>
          </a:p>
        </p:txBody>
      </p:sp>
      <p:pic>
        <p:nvPicPr>
          <p:cNvPr id="2054" name="Picture 5" descr="j0336339"/>
          <p:cNvPicPr>
            <a:picLocks noGrp="1" noChangeAspect="1" noChangeArrowheads="1" noCrop="1"/>
          </p:cNvPicPr>
          <p:nvPr>
            <p:ph sz="half" idx="2"/>
          </p:nvPr>
        </p:nvPicPr>
        <p:blipFill>
          <a:blip r:embed="rId5"/>
          <a:srcRect/>
          <a:stretch>
            <a:fillRect/>
          </a:stretch>
        </p:blipFill>
        <p:spPr>
          <a:xfrm>
            <a:off x="1692275" y="1916113"/>
            <a:ext cx="838200" cy="781050"/>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4"/>
          <p:cNvSpPr>
            <a:spLocks noGrp="1"/>
          </p:cNvSpPr>
          <p:nvPr>
            <p:ph type="sldNum" sz="quarter" idx="12"/>
          </p:nvPr>
        </p:nvSpPr>
        <p:spPr/>
        <p:txBody>
          <a:bodyPr/>
          <a:lstStyle/>
          <a:p>
            <a:pPr>
              <a:defRPr/>
            </a:pPr>
            <a:fld id="{EB652E85-49FA-4E78-92E3-9CE54F7FFC62}" type="slidenum">
              <a:rPr lang="en-US" altLang="zh-TW"/>
              <a:pPr>
                <a:defRPr/>
              </a:pPr>
              <a:t>14</a:t>
            </a:fld>
            <a:endParaRPr lang="en-US" altLang="zh-TW"/>
          </a:p>
        </p:txBody>
      </p:sp>
      <p:sp>
        <p:nvSpPr>
          <p:cNvPr id="2425860" name="Rectangle 4"/>
          <p:cNvSpPr>
            <a:spLocks noGrp="1" noChangeArrowheads="1"/>
          </p:cNvSpPr>
          <p:nvPr>
            <p:ph type="title"/>
          </p:nvPr>
        </p:nvSpPr>
        <p:spPr/>
        <p:txBody>
          <a:bodyPr/>
          <a:lstStyle/>
          <a:p>
            <a:pPr eaLnBrk="1" hangingPunct="1">
              <a:defRPr/>
            </a:pPr>
            <a:r>
              <a:rPr lang="zh-TW" altLang="en-US" smtClean="0"/>
              <a:t>競爭策略典範轉移</a:t>
            </a:r>
          </a:p>
        </p:txBody>
      </p:sp>
      <p:sp>
        <p:nvSpPr>
          <p:cNvPr id="65540" name="Text Box 7"/>
          <p:cNvSpPr txBox="1">
            <a:spLocks noChangeArrowheads="1"/>
          </p:cNvSpPr>
          <p:nvPr/>
        </p:nvSpPr>
        <p:spPr bwMode="auto">
          <a:xfrm>
            <a:off x="6372225" y="6237288"/>
            <a:ext cx="1524000" cy="274637"/>
          </a:xfrm>
          <a:prstGeom prst="rect">
            <a:avLst/>
          </a:prstGeom>
          <a:noFill/>
          <a:ln w="19050">
            <a:noFill/>
            <a:miter lim="800000"/>
            <a:headEnd/>
            <a:tailEnd/>
          </a:ln>
        </p:spPr>
        <p:txBody>
          <a:bodyPr>
            <a:spAutoFit/>
          </a:bodyPr>
          <a:lstStyle/>
          <a:p>
            <a:pPr>
              <a:spcBef>
                <a:spcPct val="20000"/>
              </a:spcBef>
              <a:buClr>
                <a:schemeClr val="accent1"/>
              </a:buClr>
            </a:pPr>
            <a:r>
              <a:rPr lang="zh-TW" altLang="en-US" sz="1200">
                <a:solidFill>
                  <a:schemeClr val="bg1"/>
                </a:solidFill>
                <a:latin typeface="Romantic" pitchFamily="2" charset="2"/>
                <a:ea typeface="標楷體" pitchFamily="65" charset="-120"/>
              </a:rPr>
              <a:t>資料來源：資策會</a:t>
            </a:r>
          </a:p>
        </p:txBody>
      </p:sp>
      <p:sp>
        <p:nvSpPr>
          <p:cNvPr id="65541" name="AutoShape 8"/>
          <p:cNvSpPr>
            <a:spLocks noChangeAspect="1" noChangeArrowheads="1" noTextEdit="1"/>
          </p:cNvSpPr>
          <p:nvPr/>
        </p:nvSpPr>
        <p:spPr bwMode="auto">
          <a:xfrm>
            <a:off x="827088" y="1125538"/>
            <a:ext cx="7416800" cy="5083175"/>
          </a:xfrm>
          <a:prstGeom prst="rect">
            <a:avLst/>
          </a:prstGeom>
          <a:noFill/>
          <a:ln w="9525">
            <a:noFill/>
            <a:miter lim="800000"/>
            <a:headEnd/>
            <a:tailEnd/>
          </a:ln>
        </p:spPr>
        <p:txBody>
          <a:bodyPr/>
          <a:lstStyle/>
          <a:p>
            <a:endParaRPr lang="zh-TW" altLang="en-US"/>
          </a:p>
        </p:txBody>
      </p:sp>
      <p:pic>
        <p:nvPicPr>
          <p:cNvPr id="65542" name="Picture 10"/>
          <p:cNvPicPr>
            <a:picLocks noChangeAspect="1" noChangeArrowheads="1"/>
          </p:cNvPicPr>
          <p:nvPr/>
        </p:nvPicPr>
        <p:blipFill>
          <a:blip r:embed="rId2"/>
          <a:srcRect/>
          <a:stretch>
            <a:fillRect/>
          </a:stretch>
        </p:blipFill>
        <p:spPr bwMode="auto">
          <a:xfrm>
            <a:off x="827088" y="1125538"/>
            <a:ext cx="7426325" cy="509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pPr>
              <a:defRPr/>
            </a:pPr>
            <a:fld id="{2A76E0ED-B742-4439-949A-420501E91C29}" type="slidenum">
              <a:rPr lang="en-US" altLang="zh-TW"/>
              <a:pPr>
                <a:defRPr/>
              </a:pPr>
              <a:t>15</a:t>
            </a:fld>
            <a:endParaRPr lang="en-US" altLang="zh-TW"/>
          </a:p>
        </p:txBody>
      </p:sp>
      <p:sp>
        <p:nvSpPr>
          <p:cNvPr id="2132994" name="Rectangle 2"/>
          <p:cNvSpPr>
            <a:spLocks noGrp="1" noChangeArrowheads="1"/>
          </p:cNvSpPr>
          <p:nvPr>
            <p:ph type="title"/>
          </p:nvPr>
        </p:nvSpPr>
        <p:spPr/>
        <p:txBody>
          <a:bodyPr/>
          <a:lstStyle/>
          <a:p>
            <a:pPr eaLnBrk="1" hangingPunct="1">
              <a:defRPr/>
            </a:pPr>
            <a:r>
              <a:rPr lang="zh-TW" altLang="en-US" smtClean="0"/>
              <a:t>企業電子化的顧客價值</a:t>
            </a:r>
          </a:p>
        </p:txBody>
      </p:sp>
      <p:sp>
        <p:nvSpPr>
          <p:cNvPr id="66564" name="Rectangle 3"/>
          <p:cNvSpPr>
            <a:spLocks noGrp="1" noChangeArrowheads="1"/>
          </p:cNvSpPr>
          <p:nvPr>
            <p:ph type="body" sz="half" idx="1"/>
          </p:nvPr>
        </p:nvSpPr>
        <p:spPr>
          <a:xfrm>
            <a:off x="468313" y="1916113"/>
            <a:ext cx="4033837" cy="4495800"/>
          </a:xfrm>
        </p:spPr>
        <p:txBody>
          <a:bodyPr/>
          <a:lstStyle/>
          <a:p>
            <a:pPr eaLnBrk="1" hangingPunct="1">
              <a:buFontTx/>
              <a:buNone/>
            </a:pPr>
            <a:r>
              <a:rPr lang="en-US" altLang="zh-TW" sz="2400" u="sng" smtClean="0"/>
              <a:t>eB </a:t>
            </a:r>
            <a:r>
              <a:rPr lang="zh-TW" altLang="en-US" sz="2400" u="sng" smtClean="0"/>
              <a:t>六種改善</a:t>
            </a:r>
            <a:r>
              <a:rPr lang="zh-TW" altLang="en-US" sz="2400" u="sng" smtClean="0">
                <a:solidFill>
                  <a:schemeClr val="accent2"/>
                </a:solidFill>
              </a:rPr>
              <a:t>服務</a:t>
            </a:r>
            <a:r>
              <a:rPr lang="zh-TW" altLang="en-US" sz="2400" u="sng" smtClean="0"/>
              <a:t>的特質</a:t>
            </a:r>
            <a:r>
              <a:rPr lang="zh-TW" altLang="en-US" sz="2400" smtClean="0"/>
              <a:t>：</a:t>
            </a:r>
          </a:p>
          <a:p>
            <a:pPr eaLnBrk="1" hangingPunct="1"/>
            <a:r>
              <a:rPr lang="zh-TW" altLang="en-US" sz="2400" smtClean="0"/>
              <a:t>互動與一對一溝通</a:t>
            </a:r>
          </a:p>
          <a:p>
            <a:pPr eaLnBrk="1" hangingPunct="1"/>
            <a:r>
              <a:rPr lang="zh-TW" altLang="en-US" sz="2400" smtClean="0"/>
              <a:t>快且正確的服務</a:t>
            </a:r>
          </a:p>
          <a:p>
            <a:pPr eaLnBrk="1" hangingPunct="1"/>
            <a:r>
              <a:rPr lang="zh-TW" altLang="en-US" sz="2400" smtClean="0"/>
              <a:t>有效率的追蹤與分析</a:t>
            </a:r>
          </a:p>
          <a:p>
            <a:pPr eaLnBrk="1" hangingPunct="1"/>
            <a:r>
              <a:rPr lang="zh-TW" altLang="en-US" sz="2400" smtClean="0"/>
              <a:t>一週</a:t>
            </a:r>
            <a:r>
              <a:rPr lang="en-US" altLang="zh-TW" sz="2400" smtClean="0"/>
              <a:t>7</a:t>
            </a:r>
            <a:r>
              <a:rPr lang="zh-TW" altLang="en-US" sz="2400" smtClean="0"/>
              <a:t>天／一天</a:t>
            </a:r>
            <a:r>
              <a:rPr lang="en-US" altLang="zh-TW" sz="2400" smtClean="0"/>
              <a:t>23</a:t>
            </a:r>
            <a:r>
              <a:rPr lang="zh-TW" altLang="en-US" sz="2400" smtClean="0"/>
              <a:t>小時的立即溝通</a:t>
            </a:r>
          </a:p>
          <a:p>
            <a:pPr eaLnBrk="1" hangingPunct="1"/>
            <a:r>
              <a:rPr lang="zh-TW" altLang="en-US" sz="2400" smtClean="0"/>
              <a:t>以客戶為導向的營運模式</a:t>
            </a:r>
          </a:p>
          <a:p>
            <a:pPr eaLnBrk="1" hangingPunct="1"/>
            <a:r>
              <a:rPr lang="zh-TW" altLang="en-US" sz="2400" smtClean="0"/>
              <a:t>客戶需求即時反應，公司搭銷產品及服務</a:t>
            </a:r>
          </a:p>
        </p:txBody>
      </p:sp>
      <p:sp>
        <p:nvSpPr>
          <p:cNvPr id="66565" name="Rectangle 4"/>
          <p:cNvSpPr>
            <a:spLocks noGrp="1" noChangeArrowheads="1"/>
          </p:cNvSpPr>
          <p:nvPr>
            <p:ph type="body" sz="half" idx="2"/>
          </p:nvPr>
        </p:nvSpPr>
        <p:spPr>
          <a:xfrm>
            <a:off x="4500563" y="1484313"/>
            <a:ext cx="4033837" cy="4495800"/>
          </a:xfrm>
        </p:spPr>
        <p:txBody>
          <a:bodyPr/>
          <a:lstStyle/>
          <a:p>
            <a:pPr eaLnBrk="1" hangingPunct="1">
              <a:buFontTx/>
              <a:buNone/>
            </a:pPr>
            <a:endParaRPr lang="en-US" altLang="zh-TW" sz="2400" smtClean="0"/>
          </a:p>
          <a:p>
            <a:pPr eaLnBrk="1" hangingPunct="1"/>
            <a:r>
              <a:rPr lang="en-US" altLang="zh-TW" sz="2400" smtClean="0"/>
              <a:t> </a:t>
            </a:r>
            <a:r>
              <a:rPr lang="zh-TW" altLang="en-US" sz="2400" u="sng" smtClean="0">
                <a:solidFill>
                  <a:schemeClr val="accent2"/>
                </a:solidFill>
              </a:rPr>
              <a:t>品質</a:t>
            </a:r>
            <a:r>
              <a:rPr lang="zh-TW" altLang="en-US" sz="2400" u="sng" smtClean="0"/>
              <a:t>的改善</a:t>
            </a:r>
            <a:r>
              <a:rPr lang="zh-TW" altLang="en-US" sz="2400" smtClean="0"/>
              <a:t>不只在產品及服務上，</a:t>
            </a:r>
            <a:r>
              <a:rPr lang="en-US" altLang="zh-TW" sz="2400" smtClean="0"/>
              <a:t>eB</a:t>
            </a:r>
            <a:r>
              <a:rPr lang="zh-TW" altLang="en-US" sz="2400" smtClean="0"/>
              <a:t>可改善客戶和公司間的互經驗，提供客戶量身訂作的服務與更詳細的產品與服務資訊。</a:t>
            </a:r>
          </a:p>
        </p:txBody>
      </p:sp>
      <p:sp>
        <p:nvSpPr>
          <p:cNvPr id="66566" name="Rectangle 5"/>
          <p:cNvSpPr>
            <a:spLocks noChangeArrowheads="1"/>
          </p:cNvSpPr>
          <p:nvPr/>
        </p:nvSpPr>
        <p:spPr bwMode="auto">
          <a:xfrm>
            <a:off x="685800" y="1212850"/>
            <a:ext cx="7772400" cy="4883150"/>
          </a:xfrm>
          <a:prstGeom prst="rect">
            <a:avLst/>
          </a:prstGeom>
          <a:noFill/>
          <a:ln w="9525">
            <a:noFill/>
            <a:miter lim="800000"/>
            <a:headEnd/>
            <a:tailEnd/>
          </a:ln>
        </p:spPr>
        <p:txBody>
          <a:bodyPr/>
          <a:lstStyle/>
          <a:p>
            <a:pPr marL="342900" indent="-342900">
              <a:spcBef>
                <a:spcPct val="50000"/>
              </a:spcBef>
              <a:buFont typeface="ZapfDingbats" pitchFamily="82" charset="2"/>
              <a:buNone/>
            </a:pPr>
            <a:r>
              <a:rPr lang="en-US" altLang="zh-TW" sz="2400" b="1">
                <a:solidFill>
                  <a:schemeClr val="accent2"/>
                </a:solidFill>
                <a:ea typeface="華康細圓體" pitchFamily="49" charset="-120"/>
              </a:rPr>
              <a:t>Customer Value = (service * quality) / (price * time)</a:t>
            </a:r>
            <a:endParaRPr lang="en-US" altLang="zh-TW" sz="2400">
              <a:ea typeface="華康細圓體" pitchFamily="49"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pPr>
              <a:defRPr/>
            </a:pPr>
            <a:fld id="{205AF740-1EE4-4740-82EC-3ACC63DD6437}" type="slidenum">
              <a:rPr lang="en-US" altLang="zh-TW"/>
              <a:pPr>
                <a:defRPr/>
              </a:pPr>
              <a:t>16</a:t>
            </a:fld>
            <a:endParaRPr lang="en-US" altLang="zh-TW"/>
          </a:p>
        </p:txBody>
      </p:sp>
      <p:sp>
        <p:nvSpPr>
          <p:cNvPr id="2134018" name="Rectangle 2"/>
          <p:cNvSpPr>
            <a:spLocks noGrp="1" noChangeArrowheads="1"/>
          </p:cNvSpPr>
          <p:nvPr>
            <p:ph type="title"/>
          </p:nvPr>
        </p:nvSpPr>
        <p:spPr/>
        <p:txBody>
          <a:bodyPr/>
          <a:lstStyle/>
          <a:p>
            <a:pPr eaLnBrk="1" hangingPunct="1">
              <a:defRPr/>
            </a:pPr>
            <a:r>
              <a:rPr lang="zh-TW" altLang="en-US" smtClean="0"/>
              <a:t>企業電子化的顧客價值</a:t>
            </a:r>
          </a:p>
        </p:txBody>
      </p:sp>
      <p:sp>
        <p:nvSpPr>
          <p:cNvPr id="67588" name="Rectangle 3"/>
          <p:cNvSpPr>
            <a:spLocks noGrp="1" noChangeArrowheads="1"/>
          </p:cNvSpPr>
          <p:nvPr>
            <p:ph type="body" sz="half" idx="1"/>
          </p:nvPr>
        </p:nvSpPr>
        <p:spPr>
          <a:xfrm>
            <a:off x="468313" y="1052513"/>
            <a:ext cx="4033837" cy="4495800"/>
          </a:xfrm>
        </p:spPr>
        <p:txBody>
          <a:bodyPr/>
          <a:lstStyle/>
          <a:p>
            <a:pPr eaLnBrk="1" hangingPunct="1"/>
            <a:endParaRPr lang="en-US" altLang="zh-TW" sz="2400" smtClean="0"/>
          </a:p>
          <a:p>
            <a:pPr eaLnBrk="1" hangingPunct="1">
              <a:buFontTx/>
              <a:buNone/>
            </a:pPr>
            <a:endParaRPr lang="en-US" altLang="zh-TW" sz="2400" smtClean="0"/>
          </a:p>
          <a:p>
            <a:pPr eaLnBrk="1" hangingPunct="1">
              <a:buFontTx/>
              <a:buNone/>
            </a:pPr>
            <a:r>
              <a:rPr lang="en-US" altLang="zh-TW" sz="2400" u="sng" smtClean="0"/>
              <a:t>eB </a:t>
            </a:r>
            <a:r>
              <a:rPr lang="zh-TW" altLang="en-US" sz="2400" u="sng" smtClean="0"/>
              <a:t>降低客戶所支付的</a:t>
            </a:r>
            <a:r>
              <a:rPr lang="zh-TW" altLang="en-US" sz="2400" u="sng" smtClean="0">
                <a:solidFill>
                  <a:schemeClr val="accent2"/>
                </a:solidFill>
              </a:rPr>
              <a:t>價格</a:t>
            </a:r>
            <a:r>
              <a:rPr lang="zh-TW" altLang="en-US" sz="2400" smtClean="0"/>
              <a:t>：</a:t>
            </a:r>
          </a:p>
          <a:p>
            <a:pPr eaLnBrk="1" hangingPunct="1"/>
            <a:r>
              <a:rPr lang="zh-TW" altLang="en-US" sz="2400" smtClean="0"/>
              <a:t>透過</a:t>
            </a:r>
            <a:r>
              <a:rPr lang="en-US" altLang="zh-TW" sz="2400" smtClean="0"/>
              <a:t>volume aggregation</a:t>
            </a:r>
            <a:r>
              <a:rPr lang="zh-TW" altLang="en-US" sz="2400" smtClean="0"/>
              <a:t>、競標、按件計費等模式提供；</a:t>
            </a:r>
          </a:p>
          <a:p>
            <a:pPr eaLnBrk="1" hangingPunct="1"/>
            <a:r>
              <a:rPr lang="zh-TW" altLang="en-US" sz="2400" smtClean="0"/>
              <a:t>有效掌握客戶購買行為，即時掌握供需，依「一對一行銷」，針對個別客戶機動調整售價。</a:t>
            </a:r>
          </a:p>
        </p:txBody>
      </p:sp>
      <p:sp>
        <p:nvSpPr>
          <p:cNvPr id="67589" name="Rectangle 4"/>
          <p:cNvSpPr>
            <a:spLocks noGrp="1" noChangeArrowheads="1"/>
          </p:cNvSpPr>
          <p:nvPr>
            <p:ph type="body" sz="half" idx="2"/>
          </p:nvPr>
        </p:nvSpPr>
        <p:spPr>
          <a:xfrm>
            <a:off x="4643438" y="1052513"/>
            <a:ext cx="4033837" cy="4495800"/>
          </a:xfrm>
        </p:spPr>
        <p:txBody>
          <a:bodyPr/>
          <a:lstStyle/>
          <a:p>
            <a:pPr eaLnBrk="1" hangingPunct="1"/>
            <a:endParaRPr lang="en-US" altLang="zh-TW" sz="2400" smtClean="0"/>
          </a:p>
          <a:p>
            <a:pPr eaLnBrk="1" hangingPunct="1"/>
            <a:endParaRPr lang="en-US" altLang="zh-TW" sz="2400" smtClean="0"/>
          </a:p>
          <a:p>
            <a:pPr eaLnBrk="1" hangingPunct="1"/>
            <a:r>
              <a:rPr lang="en-US" altLang="zh-TW" sz="2400" u="sng" smtClean="0"/>
              <a:t>eB</a:t>
            </a:r>
            <a:r>
              <a:rPr lang="zh-TW" altLang="en-US" sz="2400" u="sng" smtClean="0"/>
              <a:t>可縮短交貨</a:t>
            </a:r>
            <a:r>
              <a:rPr lang="zh-TW" altLang="en-US" sz="2400" u="sng" smtClean="0">
                <a:solidFill>
                  <a:schemeClr val="accent2"/>
                </a:solidFill>
              </a:rPr>
              <a:t>時間</a:t>
            </a:r>
            <a:r>
              <a:rPr lang="zh-TW" altLang="en-US" sz="2400" smtClean="0"/>
              <a:t>，因為直接接受客戶的下單及規格；以內容為主的產品與服務可立即傳輸完成交貨</a:t>
            </a:r>
          </a:p>
          <a:p>
            <a:pPr eaLnBrk="1" hangingPunct="1"/>
            <a:r>
              <a:rPr lang="zh-TW" altLang="en-US" sz="2400" smtClean="0"/>
              <a:t>改善內部企業流程，如簡化採購流程，亦可縮短交貨</a:t>
            </a:r>
            <a:r>
              <a:rPr lang="zh-TW" altLang="en-US" sz="2400" smtClean="0">
                <a:solidFill>
                  <a:schemeClr val="accent2"/>
                </a:solidFill>
              </a:rPr>
              <a:t>時間</a:t>
            </a:r>
            <a:r>
              <a:rPr lang="zh-TW" altLang="en-US" sz="2400" smtClean="0"/>
              <a:t>；支援延遲策略 </a:t>
            </a:r>
            <a:r>
              <a:rPr lang="en-US" altLang="zh-TW" sz="2400" smtClean="0"/>
              <a:t>(postponement strategy) </a:t>
            </a:r>
            <a:r>
              <a:rPr lang="zh-TW" altLang="en-US" sz="2400" smtClean="0"/>
              <a:t>，進而降低業者生產／配置的時間；網路化委外工作可充分配合出貨時間送貨。</a:t>
            </a:r>
          </a:p>
        </p:txBody>
      </p:sp>
      <p:sp>
        <p:nvSpPr>
          <p:cNvPr id="67590" name="Rectangle 5"/>
          <p:cNvSpPr>
            <a:spLocks noChangeArrowheads="1"/>
          </p:cNvSpPr>
          <p:nvPr/>
        </p:nvSpPr>
        <p:spPr bwMode="auto">
          <a:xfrm>
            <a:off x="685800" y="1212850"/>
            <a:ext cx="7772400" cy="4883150"/>
          </a:xfrm>
          <a:prstGeom prst="rect">
            <a:avLst/>
          </a:prstGeom>
          <a:noFill/>
          <a:ln w="9525">
            <a:noFill/>
            <a:miter lim="800000"/>
            <a:headEnd/>
            <a:tailEnd/>
          </a:ln>
        </p:spPr>
        <p:txBody>
          <a:bodyPr/>
          <a:lstStyle/>
          <a:p>
            <a:pPr marL="342900" indent="-342900">
              <a:spcBef>
                <a:spcPct val="50000"/>
              </a:spcBef>
              <a:buFont typeface="ZapfDingbats" pitchFamily="82" charset="2"/>
              <a:buNone/>
            </a:pPr>
            <a:r>
              <a:rPr lang="en-US" altLang="zh-TW" sz="2400" b="1">
                <a:solidFill>
                  <a:schemeClr val="accent2"/>
                </a:solidFill>
                <a:ea typeface="華康細圓體" pitchFamily="49" charset="-120"/>
              </a:rPr>
              <a:t>Customer Value = (service * quality) / (price * time)</a:t>
            </a:r>
            <a:endParaRPr lang="en-US" altLang="zh-TW" sz="2400">
              <a:ea typeface="華康細圓體" pitchFamily="49"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9B091C85-80FA-47B6-9F93-84EE655B20FA}" type="slidenum">
              <a:rPr lang="en-US" altLang="zh-TW"/>
              <a:pPr>
                <a:defRPr/>
              </a:pPr>
              <a:t>17</a:t>
            </a:fld>
            <a:endParaRPr lang="en-US" altLang="zh-TW"/>
          </a:p>
        </p:txBody>
      </p:sp>
      <p:sp>
        <p:nvSpPr>
          <p:cNvPr id="2135042" name="Rectangle 2"/>
          <p:cNvSpPr>
            <a:spLocks noGrp="1" noChangeArrowheads="1"/>
          </p:cNvSpPr>
          <p:nvPr>
            <p:ph type="title"/>
          </p:nvPr>
        </p:nvSpPr>
        <p:spPr/>
        <p:txBody>
          <a:bodyPr/>
          <a:lstStyle/>
          <a:p>
            <a:pPr eaLnBrk="1" hangingPunct="1">
              <a:defRPr/>
            </a:pPr>
            <a:r>
              <a:rPr lang="zh-TW" altLang="en-US" smtClean="0"/>
              <a:t>企業電子化對競爭力的影響</a:t>
            </a:r>
          </a:p>
        </p:txBody>
      </p:sp>
      <p:sp>
        <p:nvSpPr>
          <p:cNvPr id="68612" name="Rectangle 3"/>
          <p:cNvSpPr>
            <a:spLocks noGrp="1" noChangeArrowheads="1"/>
          </p:cNvSpPr>
          <p:nvPr>
            <p:ph type="body" idx="1"/>
          </p:nvPr>
        </p:nvSpPr>
        <p:spPr/>
        <p:txBody>
          <a:bodyPr/>
          <a:lstStyle/>
          <a:p>
            <a:pPr algn="ctr" eaLnBrk="1" hangingPunct="1">
              <a:buFontTx/>
              <a:buNone/>
            </a:pPr>
            <a:r>
              <a:rPr lang="zh-TW" altLang="en-US" sz="2800" b="1" smtClean="0">
                <a:solidFill>
                  <a:schemeClr val="accent2"/>
                </a:solidFill>
              </a:rPr>
              <a:t>競爭力 </a:t>
            </a:r>
            <a:r>
              <a:rPr lang="en-US" altLang="zh-TW" sz="2800" b="1" smtClean="0">
                <a:solidFill>
                  <a:schemeClr val="accent2"/>
                </a:solidFill>
              </a:rPr>
              <a:t>= (</a:t>
            </a:r>
            <a:r>
              <a:rPr lang="zh-TW" altLang="en-US" sz="2800" b="1" smtClean="0">
                <a:solidFill>
                  <a:schemeClr val="accent2"/>
                </a:solidFill>
              </a:rPr>
              <a:t>靈活度 * 觸角範圍</a:t>
            </a:r>
            <a:r>
              <a:rPr lang="en-US" altLang="zh-TW" sz="2800" b="1" smtClean="0">
                <a:solidFill>
                  <a:schemeClr val="accent2"/>
                </a:solidFill>
              </a:rPr>
              <a:t>) / (</a:t>
            </a:r>
            <a:r>
              <a:rPr lang="zh-TW" altLang="en-US" sz="2800" b="1" smtClean="0">
                <a:solidFill>
                  <a:schemeClr val="accent2"/>
                </a:solidFill>
              </a:rPr>
              <a:t>上市時間</a:t>
            </a:r>
            <a:r>
              <a:rPr lang="en-US" altLang="zh-TW" sz="2800" b="1" smtClean="0">
                <a:solidFill>
                  <a:schemeClr val="accent2"/>
                </a:solidFill>
              </a:rPr>
              <a:t>)</a:t>
            </a:r>
          </a:p>
          <a:p>
            <a:pPr eaLnBrk="1" hangingPunct="1">
              <a:buFontTx/>
              <a:buNone/>
            </a:pPr>
            <a:endParaRPr lang="en-US" altLang="zh-TW" sz="2800" b="1" smtClean="0">
              <a:solidFill>
                <a:schemeClr val="accent2"/>
              </a:solidFill>
            </a:endParaRPr>
          </a:p>
          <a:p>
            <a:pPr eaLnBrk="1" hangingPunct="1"/>
            <a:r>
              <a:rPr lang="zh-TW" altLang="en-US" sz="2400" b="1" smtClean="0">
                <a:solidFill>
                  <a:schemeClr val="accent2"/>
                </a:solidFill>
              </a:rPr>
              <a:t>靈活度大增：</a:t>
            </a:r>
            <a:r>
              <a:rPr lang="zh-TW" altLang="en-US" sz="2400" smtClean="0"/>
              <a:t>靈活度指公司可快速及平順改變其策略方向，與滿足客戶需求非標準產品與配置時之能力。</a:t>
            </a:r>
          </a:p>
          <a:p>
            <a:pPr eaLnBrk="1" hangingPunct="1"/>
            <a:r>
              <a:rPr lang="zh-TW" altLang="en-US" sz="2400" b="1" smtClean="0">
                <a:solidFill>
                  <a:schemeClr val="accent2"/>
                </a:solidFill>
              </a:rPr>
              <a:t>擴大觸角範圍：</a:t>
            </a:r>
            <a:r>
              <a:rPr lang="zh-TW" altLang="en-US" sz="2400" smtClean="0"/>
              <a:t>觸角意謂企業開發新市場潛在客戶的能力。</a:t>
            </a:r>
          </a:p>
          <a:p>
            <a:pPr eaLnBrk="1" hangingPunct="1"/>
            <a:r>
              <a:rPr lang="zh-TW" altLang="en-US" sz="2400" b="1" smtClean="0">
                <a:solidFill>
                  <a:schemeClr val="accent2"/>
                </a:solidFill>
              </a:rPr>
              <a:t>縮短上市時間：</a:t>
            </a:r>
            <a:r>
              <a:rPr lang="zh-TW" altLang="en-US" sz="2400" smtClean="0"/>
              <a:t>上市時間意指從設計到確認營收所需的時間。電子化企業彼此合作，參與協同產品設計，攜手協同研發，施行同步工程等。</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396EF01-6DB2-4213-B23F-7F8869372B7D}" type="slidenum">
              <a:rPr lang="en-US" altLang="zh-TW">
                <a:solidFill>
                  <a:srgbClr val="FFFFFF"/>
                </a:solidFill>
              </a:rPr>
              <a:pPr>
                <a:defRPr/>
              </a:pPr>
              <a:t>18</a:t>
            </a:fld>
            <a:endParaRPr lang="en-US" altLang="zh-TW">
              <a:solidFill>
                <a:srgbClr val="FFFFFF"/>
              </a:solidFill>
            </a:endParaRPr>
          </a:p>
        </p:txBody>
      </p:sp>
      <p:sp>
        <p:nvSpPr>
          <p:cNvPr id="2145282" name="Rectangle 2"/>
          <p:cNvSpPr>
            <a:spLocks noGrp="1" noChangeArrowheads="1"/>
          </p:cNvSpPr>
          <p:nvPr>
            <p:ph type="title"/>
          </p:nvPr>
        </p:nvSpPr>
        <p:spPr>
          <a:xfrm>
            <a:off x="700088" y="61236"/>
            <a:ext cx="7772400" cy="1143000"/>
          </a:xfrm>
        </p:spPr>
        <p:txBody>
          <a:bodyPr/>
          <a:lstStyle/>
          <a:p>
            <a:pPr eaLnBrk="1" hangingPunct="1">
              <a:defRPr/>
            </a:pPr>
            <a:r>
              <a:rPr lang="zh-TW" altLang="en-US" dirty="0" smtClean="0"/>
              <a:t>典範轉移</a:t>
            </a:r>
            <a:r>
              <a:rPr lang="en-US" altLang="zh-TW" dirty="0" smtClean="0"/>
              <a:t>(Paradigm shift)</a:t>
            </a:r>
          </a:p>
        </p:txBody>
      </p:sp>
      <p:pic>
        <p:nvPicPr>
          <p:cNvPr id="69636" name="Picture 3" descr="j0282852"/>
          <p:cNvPicPr>
            <a:picLocks noChangeAspect="1" noChangeArrowheads="1" noCrop="1"/>
          </p:cNvPicPr>
          <p:nvPr/>
        </p:nvPicPr>
        <p:blipFill>
          <a:blip r:embed="rId2"/>
          <a:srcRect/>
          <a:stretch>
            <a:fillRect/>
          </a:stretch>
        </p:blipFill>
        <p:spPr bwMode="auto">
          <a:xfrm>
            <a:off x="5165232" y="1295292"/>
            <a:ext cx="3918160" cy="4012007"/>
          </a:xfrm>
          <a:prstGeom prst="rect">
            <a:avLst/>
          </a:prstGeom>
          <a:noFill/>
          <a:ln w="9525">
            <a:noFill/>
            <a:miter lim="800000"/>
            <a:headEnd/>
            <a:tailEnd/>
          </a:ln>
        </p:spPr>
      </p:pic>
      <p:sp>
        <p:nvSpPr>
          <p:cNvPr id="2145284" name="Text Box 4"/>
          <p:cNvSpPr txBox="1">
            <a:spLocks noChangeArrowheads="1"/>
          </p:cNvSpPr>
          <p:nvPr/>
        </p:nvSpPr>
        <p:spPr bwMode="auto">
          <a:xfrm>
            <a:off x="550863" y="5635626"/>
            <a:ext cx="8070850" cy="641350"/>
          </a:xfrm>
          <a:prstGeom prst="rect">
            <a:avLst/>
          </a:prstGeom>
          <a:solidFill>
            <a:srgbClr val="008000"/>
          </a:solidFill>
          <a:ln w="9525">
            <a:noFill/>
            <a:miter lim="800000"/>
            <a:headEnd/>
            <a:tailEnd/>
          </a:ln>
        </p:spPr>
        <p:txBody>
          <a:bodyPr wrap="none">
            <a:spAutoFit/>
          </a:bodyPr>
          <a:lstStyle/>
          <a:p>
            <a:r>
              <a:rPr lang="en-US" altLang="zh-TW" sz="3600" b="1" dirty="0">
                <a:solidFill>
                  <a:srgbClr val="FFFFFF"/>
                </a:solidFill>
                <a:latin typeface="Times New Roman" pitchFamily="18" charset="0"/>
              </a:rPr>
              <a:t>….</a:t>
            </a:r>
            <a:r>
              <a:rPr lang="zh-TW" altLang="en-US" sz="3600" b="1" dirty="0">
                <a:solidFill>
                  <a:srgbClr val="FFFFFF"/>
                </a:solidFill>
                <a:latin typeface="Times New Roman" pitchFamily="18" charset="0"/>
              </a:rPr>
              <a:t>就是超越「知識」、創新「知識」。</a:t>
            </a:r>
          </a:p>
        </p:txBody>
      </p:sp>
      <p:sp>
        <p:nvSpPr>
          <p:cNvPr id="2" name="文字方塊 1"/>
          <p:cNvSpPr txBox="1"/>
          <p:nvPr/>
        </p:nvSpPr>
        <p:spPr>
          <a:xfrm>
            <a:off x="251520" y="1295292"/>
            <a:ext cx="4680520" cy="4154984"/>
          </a:xfrm>
          <a:prstGeom prst="rect">
            <a:avLst/>
          </a:prstGeom>
          <a:solidFill>
            <a:srgbClr val="FFFF00"/>
          </a:solidFill>
        </p:spPr>
        <p:txBody>
          <a:bodyPr wrap="square" rtlCol="0">
            <a:spAutoFit/>
          </a:bodyPr>
          <a:lstStyle/>
          <a:p>
            <a:r>
              <a:rPr lang="zh-TW" altLang="en-US" sz="2200" dirty="0">
                <a:solidFill>
                  <a:schemeClr val="bg1">
                    <a:lumMod val="50000"/>
                  </a:schemeClr>
                </a:solidFill>
              </a:rPr>
              <a:t>庫</a:t>
            </a:r>
            <a:r>
              <a:rPr lang="zh-TW" altLang="en-US" sz="2200" dirty="0" smtClean="0">
                <a:solidFill>
                  <a:schemeClr val="bg1">
                    <a:lumMod val="50000"/>
                  </a:schemeClr>
                </a:solidFill>
              </a:rPr>
              <a:t>恩</a:t>
            </a:r>
            <a:r>
              <a:rPr lang="en-US" altLang="zh-TW" sz="2200" dirty="0" smtClean="0">
                <a:solidFill>
                  <a:schemeClr val="bg1">
                    <a:lumMod val="50000"/>
                  </a:schemeClr>
                </a:solidFill>
              </a:rPr>
              <a:t>(Thomas </a:t>
            </a:r>
            <a:r>
              <a:rPr lang="en-US" altLang="zh-TW" sz="2200" dirty="0" err="1" smtClean="0">
                <a:solidFill>
                  <a:schemeClr val="bg1">
                    <a:lumMod val="50000"/>
                  </a:schemeClr>
                </a:solidFill>
              </a:rPr>
              <a:t>S.Kuhn</a:t>
            </a:r>
            <a:r>
              <a:rPr lang="en-US" altLang="zh-TW" sz="2200" u="sng" dirty="0" smtClean="0">
                <a:solidFill>
                  <a:schemeClr val="bg1">
                    <a:lumMod val="50000"/>
                  </a:schemeClr>
                </a:solidFill>
              </a:rPr>
              <a:t>)</a:t>
            </a:r>
            <a:r>
              <a:rPr lang="zh-TW" altLang="en-US" sz="2200" dirty="0" smtClean="0">
                <a:solidFill>
                  <a:schemeClr val="bg1">
                    <a:lumMod val="50000"/>
                  </a:schemeClr>
                </a:solidFill>
              </a:rPr>
              <a:t>指出</a:t>
            </a:r>
            <a:r>
              <a:rPr lang="zh-TW" altLang="en-US" sz="2200" dirty="0">
                <a:solidFill>
                  <a:schemeClr val="bg1">
                    <a:lumMod val="50000"/>
                  </a:schemeClr>
                </a:solidFill>
              </a:rPr>
              <a:t>：“按既定的用法</a:t>
            </a:r>
            <a:r>
              <a:rPr lang="zh-TW" altLang="en-US" sz="2200" dirty="0" smtClean="0">
                <a:solidFill>
                  <a:schemeClr val="bg1">
                    <a:lumMod val="50000"/>
                  </a:schemeClr>
                </a:solidFill>
              </a:rPr>
              <a:t>，</a:t>
            </a:r>
            <a:r>
              <a:rPr lang="zh-TW" altLang="en-US" sz="2200" u="sng" dirty="0">
                <a:solidFill>
                  <a:schemeClr val="bg1">
                    <a:lumMod val="50000"/>
                  </a:schemeClr>
                </a:solidFill>
              </a:rPr>
              <a:t>典</a:t>
            </a:r>
            <a:r>
              <a:rPr lang="zh-TW" altLang="en-US" sz="2200" u="sng" dirty="0" smtClean="0">
                <a:solidFill>
                  <a:schemeClr val="bg1">
                    <a:lumMod val="50000"/>
                  </a:schemeClr>
                </a:solidFill>
              </a:rPr>
              <a:t>範就是</a:t>
            </a:r>
            <a:r>
              <a:rPr lang="zh-TW" altLang="en-US" sz="2200" u="sng" dirty="0">
                <a:solidFill>
                  <a:schemeClr val="bg1">
                    <a:lumMod val="50000"/>
                  </a:schemeClr>
                </a:solidFill>
              </a:rPr>
              <a:t>一種公認的模型或模式</a:t>
            </a:r>
            <a:r>
              <a:rPr lang="zh-TW" altLang="en-US" sz="2200" dirty="0">
                <a:solidFill>
                  <a:schemeClr val="bg1">
                    <a:lumMod val="50000"/>
                  </a:schemeClr>
                </a:solidFill>
              </a:rPr>
              <a:t>。”“我採用這個術語是想說明，在科學實際活動中某些被公認的範例──包括定律、理論、應用以及儀器設備統統在內的範例──為某種科學研究傳統的出現提供了模型。”在庫恩看來</a:t>
            </a:r>
            <a:r>
              <a:rPr lang="zh-TW" altLang="en-US" sz="2200" dirty="0" smtClean="0">
                <a:solidFill>
                  <a:schemeClr val="bg1">
                    <a:lumMod val="50000"/>
                  </a:schemeClr>
                </a:solidFill>
              </a:rPr>
              <a:t>，典範是</a:t>
            </a:r>
            <a:r>
              <a:rPr lang="zh-TW" altLang="en-US" sz="2200" dirty="0">
                <a:solidFill>
                  <a:schemeClr val="bg1">
                    <a:lumMod val="50000"/>
                  </a:schemeClr>
                </a:solidFill>
              </a:rPr>
              <a:t>一種對本體論、認識論和方法論的基本承諾，是科學家集團所共同接受的一組假說、理論、準則和方法的總和，這些東西在心理上形成科學家的共同信念。</a:t>
            </a:r>
          </a:p>
        </p:txBody>
      </p:sp>
    </p:spTree>
    <p:extLst>
      <p:ext uri="{BB962C8B-B14F-4D97-AF65-F5344CB8AC3E}">
        <p14:creationId xmlns:p14="http://schemas.microsoft.com/office/powerpoint/2010/main" val="327863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45284"/>
                                        </p:tgtEl>
                                        <p:attrNameLst>
                                          <p:attrName>style.visibility</p:attrName>
                                        </p:attrNameLst>
                                      </p:cBhvr>
                                      <p:to>
                                        <p:strVal val="visible"/>
                                      </p:to>
                                    </p:set>
                                    <p:animEffect transition="in" filter="dissolve">
                                      <p:cBhvr>
                                        <p:cTn id="7" dur="500"/>
                                        <p:tgtEl>
                                          <p:spTgt spid="214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2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典範轉移</a:t>
            </a:r>
            <a:r>
              <a:rPr lang="en-US" altLang="zh-TW" dirty="0" smtClean="0"/>
              <a:t>(Paradigm shift)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solidFill>
                  <a:srgbClr val="FFFFFF"/>
                </a:solidFill>
              </a:rPr>
              <a:pPr>
                <a:defRPr/>
              </a:pPr>
              <a:t>19</a:t>
            </a:fld>
            <a:endParaRPr lang="en-US" altLang="zh-TW" dirty="0">
              <a:solidFill>
                <a:srgbClr val="FFFFFF"/>
              </a:solidFill>
            </a:endParaRPr>
          </a:p>
        </p:txBody>
      </p:sp>
      <p:pic>
        <p:nvPicPr>
          <p:cNvPr id="26626" name="Picture 2" descr="D:\李國光\992\伽利略.JPG"/>
          <p:cNvPicPr>
            <a:picLocks noGrp="1" noChangeAspect="1" noChangeArrowheads="1"/>
          </p:cNvPicPr>
          <p:nvPr>
            <p:ph idx="1"/>
          </p:nvPr>
        </p:nvPicPr>
        <p:blipFill>
          <a:blip r:embed="rId2" cstate="print"/>
          <a:srcRect/>
          <a:stretch>
            <a:fillRect/>
          </a:stretch>
        </p:blipFill>
        <p:spPr bwMode="auto">
          <a:xfrm>
            <a:off x="422410" y="1285860"/>
            <a:ext cx="8277940" cy="4429156"/>
          </a:xfrm>
          <a:prstGeom prst="rect">
            <a:avLst/>
          </a:prstGeom>
          <a:noFill/>
        </p:spPr>
      </p:pic>
    </p:spTree>
    <p:extLst>
      <p:ext uri="{BB962C8B-B14F-4D97-AF65-F5344CB8AC3E}">
        <p14:creationId xmlns:p14="http://schemas.microsoft.com/office/powerpoint/2010/main" val="336232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5"/>
          <p:cNvSpPr>
            <a:spLocks noGrp="1"/>
          </p:cNvSpPr>
          <p:nvPr>
            <p:ph type="sldNum" sz="quarter" idx="12"/>
          </p:nvPr>
        </p:nvSpPr>
        <p:spPr/>
        <p:txBody>
          <a:bodyPr/>
          <a:lstStyle/>
          <a:p>
            <a:pPr>
              <a:defRPr/>
            </a:pPr>
            <a:fld id="{BF146CB3-DE71-408F-AEB7-9E214E23BB10}" type="slidenum">
              <a:rPr lang="en-US" altLang="zh-TW"/>
              <a:pPr>
                <a:defRPr/>
              </a:pPr>
              <a:t>2</a:t>
            </a:fld>
            <a:endParaRPr lang="en-US" altLang="zh-TW"/>
          </a:p>
        </p:txBody>
      </p:sp>
      <p:sp>
        <p:nvSpPr>
          <p:cNvPr id="2067458" name="Rectangle 2"/>
          <p:cNvSpPr>
            <a:spLocks noGrp="1" noChangeArrowheads="1"/>
          </p:cNvSpPr>
          <p:nvPr>
            <p:ph type="title"/>
          </p:nvPr>
        </p:nvSpPr>
        <p:spPr>
          <a:xfrm>
            <a:off x="395288" y="188913"/>
            <a:ext cx="8229600" cy="1143000"/>
          </a:xfrm>
        </p:spPr>
        <p:txBody>
          <a:bodyPr/>
          <a:lstStyle/>
          <a:p>
            <a:pPr eaLnBrk="1" hangingPunct="1">
              <a:defRPr/>
            </a:pPr>
            <a:r>
              <a:rPr lang="zh-TW" altLang="en-US" smtClean="0"/>
              <a:t>信息傳遞的典範轉移</a:t>
            </a:r>
          </a:p>
        </p:txBody>
      </p:sp>
      <p:sp>
        <p:nvSpPr>
          <p:cNvPr id="55300" name="Rectangle 3"/>
          <p:cNvSpPr>
            <a:spLocks noGrp="1" noChangeArrowheads="1"/>
          </p:cNvSpPr>
          <p:nvPr>
            <p:ph type="body" idx="1"/>
          </p:nvPr>
        </p:nvSpPr>
        <p:spPr/>
        <p:txBody>
          <a:bodyPr/>
          <a:lstStyle/>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p:txBody>
      </p:sp>
      <p:grpSp>
        <p:nvGrpSpPr>
          <p:cNvPr id="2" name="Group 23"/>
          <p:cNvGrpSpPr>
            <a:grpSpLocks/>
          </p:cNvGrpSpPr>
          <p:nvPr/>
        </p:nvGrpSpPr>
        <p:grpSpPr bwMode="auto">
          <a:xfrm>
            <a:off x="1187450" y="1341438"/>
            <a:ext cx="7143750" cy="4391025"/>
            <a:chOff x="1270" y="1296"/>
            <a:chExt cx="3408" cy="1868"/>
          </a:xfrm>
        </p:grpSpPr>
        <p:grpSp>
          <p:nvGrpSpPr>
            <p:cNvPr id="3" name="Group 4"/>
            <p:cNvGrpSpPr>
              <a:grpSpLocks/>
            </p:cNvGrpSpPr>
            <p:nvPr/>
          </p:nvGrpSpPr>
          <p:grpSpPr bwMode="auto">
            <a:xfrm>
              <a:off x="1486" y="1354"/>
              <a:ext cx="2640" cy="1632"/>
              <a:chOff x="1872" y="1488"/>
              <a:chExt cx="2640" cy="1632"/>
            </a:xfrm>
          </p:grpSpPr>
          <p:sp>
            <p:nvSpPr>
              <p:cNvPr id="55320" name="Line 5"/>
              <p:cNvSpPr>
                <a:spLocks noChangeShapeType="1"/>
              </p:cNvSpPr>
              <p:nvPr/>
            </p:nvSpPr>
            <p:spPr bwMode="auto">
              <a:xfrm flipV="1">
                <a:off x="1872" y="1488"/>
                <a:ext cx="0" cy="1632"/>
              </a:xfrm>
              <a:prstGeom prst="line">
                <a:avLst/>
              </a:prstGeom>
              <a:noFill/>
              <a:ln w="9525">
                <a:solidFill>
                  <a:schemeClr val="tx1"/>
                </a:solidFill>
                <a:round/>
                <a:headEnd/>
                <a:tailEnd type="triangle" w="med" len="lg"/>
              </a:ln>
            </p:spPr>
            <p:txBody>
              <a:bodyPr anchor="ctr">
                <a:spAutoFit/>
              </a:bodyPr>
              <a:lstStyle/>
              <a:p>
                <a:endParaRPr lang="zh-TW" altLang="en-US"/>
              </a:p>
            </p:txBody>
          </p:sp>
          <p:sp>
            <p:nvSpPr>
              <p:cNvPr id="55321" name="Line 6"/>
              <p:cNvSpPr>
                <a:spLocks noChangeShapeType="1"/>
              </p:cNvSpPr>
              <p:nvPr/>
            </p:nvSpPr>
            <p:spPr bwMode="auto">
              <a:xfrm>
                <a:off x="1872" y="3120"/>
                <a:ext cx="2640" cy="0"/>
              </a:xfrm>
              <a:prstGeom prst="line">
                <a:avLst/>
              </a:prstGeom>
              <a:noFill/>
              <a:ln w="9525">
                <a:solidFill>
                  <a:schemeClr val="tx1"/>
                </a:solidFill>
                <a:round/>
                <a:headEnd/>
                <a:tailEnd type="triangle" w="med" len="lg"/>
              </a:ln>
            </p:spPr>
            <p:txBody>
              <a:bodyPr wrap="none" anchor="ctr">
                <a:spAutoFit/>
              </a:bodyPr>
              <a:lstStyle/>
              <a:p>
                <a:endParaRPr lang="zh-TW" altLang="en-US"/>
              </a:p>
            </p:txBody>
          </p:sp>
        </p:grpSp>
        <p:sp>
          <p:nvSpPr>
            <p:cNvPr id="55304" name="Text Box 7"/>
            <p:cNvSpPr txBox="1">
              <a:spLocks noChangeArrowheads="1"/>
            </p:cNvSpPr>
            <p:nvPr/>
          </p:nvSpPr>
          <p:spPr bwMode="auto">
            <a:xfrm>
              <a:off x="1270" y="1296"/>
              <a:ext cx="219" cy="234"/>
            </a:xfrm>
            <a:prstGeom prst="rect">
              <a:avLst/>
            </a:prstGeom>
            <a:noFill/>
            <a:ln w="9525">
              <a:noFill/>
              <a:miter lim="800000"/>
              <a:headEnd/>
              <a:tailEnd/>
            </a:ln>
          </p:spPr>
          <p:txBody>
            <a:bodyPr vert="eaVert" wrap="none">
              <a:spAutoFit/>
            </a:bodyPr>
            <a:lstStyle/>
            <a:p>
              <a:pPr algn="l" eaLnBrk="0" hangingPunct="0"/>
              <a:r>
                <a:rPr kumimoji="0" lang="zh-TW" altLang="en-US">
                  <a:latin typeface="Times New Roman" pitchFamily="18" charset="0"/>
                  <a:ea typeface="標楷體" pitchFamily="65" charset="-120"/>
                </a:rPr>
                <a:t>成本</a:t>
              </a:r>
            </a:p>
          </p:txBody>
        </p:sp>
        <p:sp>
          <p:nvSpPr>
            <p:cNvPr id="55305" name="Text Box 8"/>
            <p:cNvSpPr txBox="1">
              <a:spLocks noChangeArrowheads="1"/>
            </p:cNvSpPr>
            <p:nvPr/>
          </p:nvSpPr>
          <p:spPr bwMode="auto">
            <a:xfrm>
              <a:off x="3820" y="3008"/>
              <a:ext cx="306" cy="156"/>
            </a:xfrm>
            <a:prstGeom prst="rect">
              <a:avLst/>
            </a:prstGeom>
            <a:noFill/>
            <a:ln w="9525">
              <a:noFill/>
              <a:miter lim="800000"/>
              <a:headEnd/>
              <a:tailEnd/>
            </a:ln>
          </p:spPr>
          <p:txBody>
            <a:bodyPr wrap="none">
              <a:spAutoFit/>
            </a:bodyPr>
            <a:lstStyle/>
            <a:p>
              <a:pPr algn="l" eaLnBrk="0" hangingPunct="0"/>
              <a:r>
                <a:rPr kumimoji="0" lang="zh-TW" altLang="en-US">
                  <a:latin typeface="Times New Roman" pitchFamily="18" charset="0"/>
                  <a:ea typeface="標楷體" pitchFamily="65" charset="-120"/>
                </a:rPr>
                <a:t>時間</a:t>
              </a:r>
            </a:p>
          </p:txBody>
        </p:sp>
        <p:grpSp>
          <p:nvGrpSpPr>
            <p:cNvPr id="4" name="Group 9"/>
            <p:cNvGrpSpPr>
              <a:grpSpLocks/>
            </p:cNvGrpSpPr>
            <p:nvPr/>
          </p:nvGrpSpPr>
          <p:grpSpPr bwMode="auto">
            <a:xfrm>
              <a:off x="1630" y="1498"/>
              <a:ext cx="2304" cy="1344"/>
              <a:chOff x="2112" y="1632"/>
              <a:chExt cx="2552" cy="1872"/>
            </a:xfrm>
          </p:grpSpPr>
          <p:sp>
            <p:nvSpPr>
              <p:cNvPr id="55315" name="Freeform 10"/>
              <p:cNvSpPr>
                <a:spLocks/>
              </p:cNvSpPr>
              <p:nvPr/>
            </p:nvSpPr>
            <p:spPr bwMode="auto">
              <a:xfrm>
                <a:off x="2112" y="1632"/>
                <a:ext cx="776" cy="528"/>
              </a:xfrm>
              <a:custGeom>
                <a:avLst/>
                <a:gdLst>
                  <a:gd name="T0" fmla="*/ 0 w 776"/>
                  <a:gd name="T1" fmla="*/ 0 h 512"/>
                  <a:gd name="T2" fmla="*/ 776 w 776"/>
                  <a:gd name="T3" fmla="*/ 432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55316" name="Freeform 11"/>
              <p:cNvSpPr>
                <a:spLocks/>
              </p:cNvSpPr>
              <p:nvPr/>
            </p:nvSpPr>
            <p:spPr bwMode="auto">
              <a:xfrm>
                <a:off x="2496" y="1968"/>
                <a:ext cx="776" cy="528"/>
              </a:xfrm>
              <a:custGeom>
                <a:avLst/>
                <a:gdLst>
                  <a:gd name="T0" fmla="*/ 0 w 776"/>
                  <a:gd name="T1" fmla="*/ 0 h 512"/>
                  <a:gd name="T2" fmla="*/ 776 w 776"/>
                  <a:gd name="T3" fmla="*/ 432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55317" name="Freeform 12"/>
              <p:cNvSpPr>
                <a:spLocks/>
              </p:cNvSpPr>
              <p:nvPr/>
            </p:nvSpPr>
            <p:spPr bwMode="auto">
              <a:xfrm>
                <a:off x="2928" y="2304"/>
                <a:ext cx="776" cy="528"/>
              </a:xfrm>
              <a:custGeom>
                <a:avLst/>
                <a:gdLst>
                  <a:gd name="T0" fmla="*/ 0 w 776"/>
                  <a:gd name="T1" fmla="*/ 0 h 512"/>
                  <a:gd name="T2" fmla="*/ 776 w 776"/>
                  <a:gd name="T3" fmla="*/ 432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55318" name="Freeform 13"/>
              <p:cNvSpPr>
                <a:spLocks/>
              </p:cNvSpPr>
              <p:nvPr/>
            </p:nvSpPr>
            <p:spPr bwMode="auto">
              <a:xfrm>
                <a:off x="3408" y="2640"/>
                <a:ext cx="776" cy="528"/>
              </a:xfrm>
              <a:custGeom>
                <a:avLst/>
                <a:gdLst>
                  <a:gd name="T0" fmla="*/ 0 w 776"/>
                  <a:gd name="T1" fmla="*/ 0 h 512"/>
                  <a:gd name="T2" fmla="*/ 776 w 776"/>
                  <a:gd name="T3" fmla="*/ 432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55319" name="Freeform 14"/>
              <p:cNvSpPr>
                <a:spLocks/>
              </p:cNvSpPr>
              <p:nvPr/>
            </p:nvSpPr>
            <p:spPr bwMode="auto">
              <a:xfrm>
                <a:off x="3888" y="2976"/>
                <a:ext cx="776" cy="528"/>
              </a:xfrm>
              <a:custGeom>
                <a:avLst/>
                <a:gdLst>
                  <a:gd name="T0" fmla="*/ 0 w 776"/>
                  <a:gd name="T1" fmla="*/ 0 h 512"/>
                  <a:gd name="T2" fmla="*/ 776 w 776"/>
                  <a:gd name="T3" fmla="*/ 432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grpSp>
        <p:sp>
          <p:nvSpPr>
            <p:cNvPr id="55307" name="Text Box 15"/>
            <p:cNvSpPr txBox="1">
              <a:spLocks noChangeArrowheads="1"/>
            </p:cNvSpPr>
            <p:nvPr/>
          </p:nvSpPr>
          <p:spPr bwMode="auto">
            <a:xfrm>
              <a:off x="1918" y="1498"/>
              <a:ext cx="306" cy="156"/>
            </a:xfrm>
            <a:prstGeom prst="rect">
              <a:avLst/>
            </a:prstGeom>
            <a:noFill/>
            <a:ln w="9525">
              <a:noFill/>
              <a:miter lim="800000"/>
              <a:headEnd/>
              <a:tailEnd/>
            </a:ln>
          </p:spPr>
          <p:txBody>
            <a:bodyPr wrap="none">
              <a:spAutoFit/>
            </a:bodyPr>
            <a:lstStyle/>
            <a:p>
              <a:pPr algn="l" eaLnBrk="0" hangingPunct="0"/>
              <a:r>
                <a:rPr kumimoji="0" lang="zh-TW" altLang="en-US">
                  <a:latin typeface="Times New Roman" pitchFamily="18" charset="0"/>
                  <a:ea typeface="標楷體" pitchFamily="65" charset="-120"/>
                </a:rPr>
                <a:t>馬車</a:t>
              </a:r>
            </a:p>
          </p:txBody>
        </p:sp>
        <p:sp>
          <p:nvSpPr>
            <p:cNvPr id="55308" name="Text Box 16"/>
            <p:cNvSpPr txBox="1">
              <a:spLocks noChangeArrowheads="1"/>
            </p:cNvSpPr>
            <p:nvPr/>
          </p:nvSpPr>
          <p:spPr bwMode="auto">
            <a:xfrm>
              <a:off x="2350" y="1738"/>
              <a:ext cx="306" cy="156"/>
            </a:xfrm>
            <a:prstGeom prst="rect">
              <a:avLst/>
            </a:prstGeom>
            <a:noFill/>
            <a:ln w="9525">
              <a:noFill/>
              <a:miter lim="800000"/>
              <a:headEnd/>
              <a:tailEnd/>
            </a:ln>
          </p:spPr>
          <p:txBody>
            <a:bodyPr wrap="none">
              <a:spAutoFit/>
            </a:bodyPr>
            <a:lstStyle/>
            <a:p>
              <a:pPr algn="l" eaLnBrk="0" hangingPunct="0"/>
              <a:r>
                <a:rPr kumimoji="0" lang="zh-TW" altLang="en-US">
                  <a:latin typeface="Times New Roman" pitchFamily="18" charset="0"/>
                  <a:ea typeface="標楷體" pitchFamily="65" charset="-120"/>
                </a:rPr>
                <a:t>火車</a:t>
              </a:r>
            </a:p>
          </p:txBody>
        </p:sp>
        <p:sp>
          <p:nvSpPr>
            <p:cNvPr id="55309" name="Text Box 17"/>
            <p:cNvSpPr txBox="1">
              <a:spLocks noChangeArrowheads="1"/>
            </p:cNvSpPr>
            <p:nvPr/>
          </p:nvSpPr>
          <p:spPr bwMode="auto">
            <a:xfrm>
              <a:off x="2782" y="1978"/>
              <a:ext cx="306" cy="156"/>
            </a:xfrm>
            <a:prstGeom prst="rect">
              <a:avLst/>
            </a:prstGeom>
            <a:noFill/>
            <a:ln w="9525">
              <a:noFill/>
              <a:miter lim="800000"/>
              <a:headEnd/>
              <a:tailEnd/>
            </a:ln>
          </p:spPr>
          <p:txBody>
            <a:bodyPr wrap="none">
              <a:spAutoFit/>
            </a:bodyPr>
            <a:lstStyle/>
            <a:p>
              <a:pPr algn="l" eaLnBrk="0" hangingPunct="0"/>
              <a:r>
                <a:rPr kumimoji="0" lang="zh-TW" altLang="en-US">
                  <a:latin typeface="Times New Roman" pitchFamily="18" charset="0"/>
                  <a:ea typeface="標楷體" pitchFamily="65" charset="-120"/>
                </a:rPr>
                <a:t>電報</a:t>
              </a:r>
            </a:p>
          </p:txBody>
        </p:sp>
        <p:sp>
          <p:nvSpPr>
            <p:cNvPr id="55310" name="Text Box 18"/>
            <p:cNvSpPr txBox="1">
              <a:spLocks noChangeArrowheads="1"/>
            </p:cNvSpPr>
            <p:nvPr/>
          </p:nvSpPr>
          <p:spPr bwMode="auto">
            <a:xfrm>
              <a:off x="3214" y="2266"/>
              <a:ext cx="306" cy="156"/>
            </a:xfrm>
            <a:prstGeom prst="rect">
              <a:avLst/>
            </a:prstGeom>
            <a:noFill/>
            <a:ln w="9525">
              <a:noFill/>
              <a:miter lim="800000"/>
              <a:headEnd/>
              <a:tailEnd/>
            </a:ln>
          </p:spPr>
          <p:txBody>
            <a:bodyPr wrap="none">
              <a:spAutoFit/>
            </a:bodyPr>
            <a:lstStyle/>
            <a:p>
              <a:pPr algn="l" eaLnBrk="0" hangingPunct="0"/>
              <a:r>
                <a:rPr kumimoji="0" lang="zh-TW" altLang="en-US">
                  <a:latin typeface="Times New Roman" pitchFamily="18" charset="0"/>
                  <a:ea typeface="標楷體" pitchFamily="65" charset="-120"/>
                </a:rPr>
                <a:t>電話</a:t>
              </a:r>
            </a:p>
          </p:txBody>
        </p:sp>
        <p:sp>
          <p:nvSpPr>
            <p:cNvPr id="55311" name="Text Box 19"/>
            <p:cNvSpPr txBox="1">
              <a:spLocks noChangeArrowheads="1"/>
            </p:cNvSpPr>
            <p:nvPr/>
          </p:nvSpPr>
          <p:spPr bwMode="auto">
            <a:xfrm>
              <a:off x="3742" y="2553"/>
              <a:ext cx="936" cy="156"/>
            </a:xfrm>
            <a:prstGeom prst="rect">
              <a:avLst/>
            </a:prstGeom>
            <a:noFill/>
            <a:ln w="9525">
              <a:noFill/>
              <a:miter lim="800000"/>
              <a:headEnd/>
              <a:tailEnd/>
            </a:ln>
          </p:spPr>
          <p:txBody>
            <a:bodyPr wrap="none">
              <a:spAutoFit/>
            </a:bodyPr>
            <a:lstStyle/>
            <a:p>
              <a:pPr algn="l" eaLnBrk="0" hangingPunct="0"/>
              <a:r>
                <a:rPr kumimoji="0" lang="zh-TW" altLang="en-US">
                  <a:latin typeface="Times New Roman" pitchFamily="18" charset="0"/>
                  <a:ea typeface="標楷體" pitchFamily="65" charset="-120"/>
                </a:rPr>
                <a:t>網路視訊</a:t>
              </a:r>
              <a:r>
                <a:rPr kumimoji="0" lang="en-US" altLang="zh-TW">
                  <a:latin typeface="Times New Roman" pitchFamily="18" charset="0"/>
                  <a:ea typeface="標楷體" pitchFamily="65" charset="-120"/>
                </a:rPr>
                <a:t>(Internet)</a:t>
              </a:r>
            </a:p>
          </p:txBody>
        </p:sp>
        <p:sp>
          <p:nvSpPr>
            <p:cNvPr id="55312" name="Line 20"/>
            <p:cNvSpPr>
              <a:spLocks noChangeShapeType="1"/>
            </p:cNvSpPr>
            <p:nvPr/>
          </p:nvSpPr>
          <p:spPr bwMode="auto">
            <a:xfrm>
              <a:off x="1776" y="1776"/>
              <a:ext cx="1" cy="288"/>
            </a:xfrm>
            <a:prstGeom prst="line">
              <a:avLst/>
            </a:prstGeom>
            <a:noFill/>
            <a:ln w="9525">
              <a:solidFill>
                <a:schemeClr val="tx1"/>
              </a:solidFill>
              <a:round/>
              <a:headEnd/>
              <a:tailEnd type="triangle" w="med" len="lg"/>
            </a:ln>
          </p:spPr>
          <p:txBody>
            <a:bodyPr wrap="none" anchor="ctr">
              <a:spAutoFit/>
            </a:bodyPr>
            <a:lstStyle/>
            <a:p>
              <a:endParaRPr lang="zh-TW" altLang="en-US"/>
            </a:p>
          </p:txBody>
        </p:sp>
        <p:sp>
          <p:nvSpPr>
            <p:cNvPr id="55313" name="Freeform 21"/>
            <p:cNvSpPr>
              <a:spLocks/>
            </p:cNvSpPr>
            <p:nvPr/>
          </p:nvSpPr>
          <p:spPr bwMode="auto">
            <a:xfrm>
              <a:off x="1927" y="1991"/>
              <a:ext cx="146" cy="164"/>
            </a:xfrm>
            <a:custGeom>
              <a:avLst/>
              <a:gdLst>
                <a:gd name="T0" fmla="*/ 146 w 146"/>
                <a:gd name="T1" fmla="*/ 0 h 164"/>
                <a:gd name="T2" fmla="*/ 0 w 146"/>
                <a:gd name="T3" fmla="*/ 164 h 164"/>
                <a:gd name="T4" fmla="*/ 0 60000 65536"/>
                <a:gd name="T5" fmla="*/ 0 60000 65536"/>
                <a:gd name="T6" fmla="*/ 0 w 146"/>
                <a:gd name="T7" fmla="*/ 0 h 164"/>
                <a:gd name="T8" fmla="*/ 146 w 146"/>
                <a:gd name="T9" fmla="*/ 164 h 164"/>
              </a:gdLst>
              <a:ahLst/>
              <a:cxnLst>
                <a:cxn ang="T4">
                  <a:pos x="T0" y="T1"/>
                </a:cxn>
                <a:cxn ang="T5">
                  <a:pos x="T2" y="T3"/>
                </a:cxn>
              </a:cxnLst>
              <a:rect l="T6" t="T7" r="T8" b="T9"/>
              <a:pathLst>
                <a:path w="146" h="164">
                  <a:moveTo>
                    <a:pt x="146" y="0"/>
                  </a:moveTo>
                  <a:lnTo>
                    <a:pt x="0" y="164"/>
                  </a:lnTo>
                </a:path>
              </a:pathLst>
            </a:custGeom>
            <a:noFill/>
            <a:ln w="9525">
              <a:solidFill>
                <a:schemeClr val="tx1"/>
              </a:solidFill>
              <a:round/>
              <a:headEnd/>
              <a:tailEnd type="triangle" w="med" len="lg"/>
            </a:ln>
          </p:spPr>
          <p:txBody>
            <a:bodyPr wrap="none" anchor="ctr">
              <a:spAutoFit/>
            </a:bodyPr>
            <a:lstStyle/>
            <a:p>
              <a:endParaRPr lang="zh-TW" altLang="en-US"/>
            </a:p>
          </p:txBody>
        </p:sp>
        <p:sp>
          <p:nvSpPr>
            <p:cNvPr id="55314" name="Text Box 22"/>
            <p:cNvSpPr txBox="1">
              <a:spLocks noChangeArrowheads="1"/>
            </p:cNvSpPr>
            <p:nvPr/>
          </p:nvSpPr>
          <p:spPr bwMode="auto">
            <a:xfrm>
              <a:off x="1724" y="2064"/>
              <a:ext cx="219" cy="864"/>
            </a:xfrm>
            <a:prstGeom prst="rect">
              <a:avLst/>
            </a:prstGeom>
            <a:noFill/>
            <a:ln w="9525">
              <a:noFill/>
              <a:miter lim="800000"/>
              <a:headEnd/>
              <a:tailEnd/>
            </a:ln>
          </p:spPr>
          <p:txBody>
            <a:bodyPr vert="eaVert">
              <a:spAutoFit/>
            </a:bodyPr>
            <a:lstStyle/>
            <a:p>
              <a:pPr algn="l" eaLnBrk="0" hangingPunct="0"/>
              <a:r>
                <a:rPr kumimoji="0" lang="zh-TW" altLang="en-US">
                  <a:latin typeface="Times New Roman" pitchFamily="18" charset="0"/>
                  <a:ea typeface="標楷體" pitchFamily="65" charset="-120"/>
                </a:rPr>
                <a:t>注意新典範</a:t>
              </a:r>
            </a:p>
          </p:txBody>
        </p:sp>
      </p:grpSp>
      <p:sp>
        <p:nvSpPr>
          <p:cNvPr id="55302" name="Text Box 24"/>
          <p:cNvSpPr txBox="1">
            <a:spLocks noChangeArrowheads="1"/>
          </p:cNvSpPr>
          <p:nvPr/>
        </p:nvSpPr>
        <p:spPr bwMode="auto">
          <a:xfrm>
            <a:off x="2916238" y="5734050"/>
            <a:ext cx="2317750" cy="336550"/>
          </a:xfrm>
          <a:prstGeom prst="rect">
            <a:avLst/>
          </a:prstGeom>
          <a:noFill/>
          <a:ln w="9525">
            <a:noFill/>
            <a:miter lim="800000"/>
            <a:headEnd/>
            <a:tailEnd/>
          </a:ln>
        </p:spPr>
        <p:txBody>
          <a:bodyPr wrap="none">
            <a:spAutoFit/>
          </a:bodyPr>
          <a:lstStyle/>
          <a:p>
            <a:pPr algn="l"/>
            <a:r>
              <a:rPr lang="zh-TW" altLang="en-US" sz="1600">
                <a:latin typeface="Times New Roman" pitchFamily="18" charset="0"/>
                <a:ea typeface="標楷體" pitchFamily="65" charset="-120"/>
              </a:rPr>
              <a:t>資料來源：林東清</a:t>
            </a:r>
            <a:r>
              <a:rPr lang="en-US" altLang="zh-TW" sz="1600">
                <a:latin typeface="Times New Roman" pitchFamily="18" charset="0"/>
                <a:ea typeface="Arial Unicode MS" pitchFamily="34" charset="-120"/>
                <a:cs typeface="Arial Unicode MS" pitchFamily="34" charset="-120"/>
              </a:rPr>
              <a:t>, 2004</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188640"/>
            <a:ext cx="4815830" cy="1143000"/>
          </a:xfrm>
        </p:spPr>
        <p:txBody>
          <a:bodyPr/>
          <a:lstStyle/>
          <a:p>
            <a:r>
              <a:rPr lang="zh-TW" altLang="en-US" dirty="0"/>
              <a:t>地心</a:t>
            </a:r>
            <a:r>
              <a:rPr lang="zh-TW" altLang="en-US" dirty="0" smtClean="0"/>
              <a:t>說與日心說</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solidFill>
                  <a:srgbClr val="FFFFFF"/>
                </a:solidFill>
              </a:rPr>
              <a:pPr>
                <a:defRPr/>
              </a:pPr>
              <a:t>20</a:t>
            </a:fld>
            <a:endParaRPr lang="en-US" altLang="zh-TW">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6785" y="620688"/>
            <a:ext cx="2761151" cy="230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552" y="3093975"/>
            <a:ext cx="2365615" cy="331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56792"/>
            <a:ext cx="5627273" cy="48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78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 name="投影片編號版面配置區 4"/>
          <p:cNvSpPr>
            <a:spLocks noGrp="1"/>
          </p:cNvSpPr>
          <p:nvPr>
            <p:ph type="sldNum" sz="quarter" idx="12"/>
          </p:nvPr>
        </p:nvSpPr>
        <p:spPr/>
        <p:txBody>
          <a:bodyPr/>
          <a:lstStyle/>
          <a:p>
            <a:pPr>
              <a:defRPr/>
            </a:pPr>
            <a:fld id="{08D5BCB7-7C1C-4548-A7ED-769FC5699BA0}" type="slidenum">
              <a:rPr lang="en-US" altLang="zh-TW"/>
              <a:pPr>
                <a:defRPr/>
              </a:pPr>
              <a:t>3</a:t>
            </a:fld>
            <a:endParaRPr lang="en-US" altLang="zh-TW"/>
          </a:p>
        </p:txBody>
      </p:sp>
      <p:sp>
        <p:nvSpPr>
          <p:cNvPr id="2130946" name="Rectangle 2"/>
          <p:cNvSpPr>
            <a:spLocks noGrp="1" noChangeArrowheads="1"/>
          </p:cNvSpPr>
          <p:nvPr>
            <p:ph type="title"/>
          </p:nvPr>
        </p:nvSpPr>
        <p:spPr>
          <a:xfrm>
            <a:off x="528638" y="117475"/>
            <a:ext cx="7583487" cy="981075"/>
          </a:xfrm>
        </p:spPr>
        <p:txBody>
          <a:bodyPr/>
          <a:lstStyle/>
          <a:p>
            <a:pPr eaLnBrk="1" hangingPunct="1">
              <a:defRPr/>
            </a:pPr>
            <a:r>
              <a:rPr lang="zh-TW" altLang="en-US" smtClean="0">
                <a:latin typeface="標楷體" pitchFamily="65" charset="-120"/>
              </a:rPr>
              <a:t>速度革命</a:t>
            </a:r>
          </a:p>
        </p:txBody>
      </p:sp>
      <p:grpSp>
        <p:nvGrpSpPr>
          <p:cNvPr id="2" name="Group 3"/>
          <p:cNvGrpSpPr>
            <a:grpSpLocks/>
          </p:cNvGrpSpPr>
          <p:nvPr/>
        </p:nvGrpSpPr>
        <p:grpSpPr bwMode="auto">
          <a:xfrm>
            <a:off x="1447800" y="2590800"/>
            <a:ext cx="6324600" cy="2133600"/>
            <a:chOff x="912" y="1632"/>
            <a:chExt cx="3984" cy="1344"/>
          </a:xfrm>
        </p:grpSpPr>
        <p:sp>
          <p:nvSpPr>
            <p:cNvPr id="56336" name="Text Box 4"/>
            <p:cNvSpPr txBox="1">
              <a:spLocks noChangeArrowheads="1"/>
            </p:cNvSpPr>
            <p:nvPr/>
          </p:nvSpPr>
          <p:spPr bwMode="auto">
            <a:xfrm>
              <a:off x="912" y="1632"/>
              <a:ext cx="3984" cy="1344"/>
            </a:xfrm>
            <a:prstGeom prst="rect">
              <a:avLst/>
            </a:prstGeom>
            <a:noFill/>
            <a:ln w="12700" cap="sq">
              <a:noFill/>
              <a:miter lim="800000"/>
              <a:headEnd/>
              <a:tailEnd/>
            </a:ln>
          </p:spPr>
          <p:txBody>
            <a:bodyPr vert="eaVert"/>
            <a:lstStyle/>
            <a:p>
              <a:pPr algn="l" eaLnBrk="0" hangingPunct="0">
                <a:lnSpc>
                  <a:spcPct val="150000"/>
                </a:lnSpc>
              </a:pPr>
              <a:r>
                <a:rPr lang="zh-TW" altLang="en-US" sz="2400">
                  <a:latin typeface="標楷體" pitchFamily="65" charset="-120"/>
                  <a:ea typeface="標楷體" pitchFamily="65" charset="-120"/>
                </a:rPr>
                <a:t>資料數位傳輸</a:t>
              </a:r>
            </a:p>
            <a:p>
              <a:pPr algn="l" eaLnBrk="0" hangingPunct="0">
                <a:lnSpc>
                  <a:spcPct val="150000"/>
                </a:lnSpc>
              </a:pPr>
              <a:endParaRPr lang="zh-TW" altLang="en-US" sz="2400">
                <a:latin typeface="標楷體" pitchFamily="65" charset="-120"/>
                <a:ea typeface="標楷體" pitchFamily="65" charset="-120"/>
              </a:endParaRPr>
            </a:p>
            <a:p>
              <a:pPr algn="l" eaLnBrk="0" hangingPunct="0">
                <a:lnSpc>
                  <a:spcPct val="150000"/>
                </a:lnSpc>
              </a:pPr>
              <a:r>
                <a:rPr lang="zh-TW" altLang="en-US" sz="2400">
                  <a:latin typeface="標楷體" pitchFamily="65" charset="-120"/>
                  <a:ea typeface="標楷體" pitchFamily="65" charset="-120"/>
                </a:rPr>
                <a:t>影像載波</a:t>
              </a:r>
            </a:p>
            <a:p>
              <a:pPr algn="l" eaLnBrk="0" hangingPunct="0">
                <a:lnSpc>
                  <a:spcPct val="150000"/>
                </a:lnSpc>
              </a:pPr>
              <a:endParaRPr lang="zh-TW" altLang="en-US" sz="2400">
                <a:latin typeface="標楷體" pitchFamily="65" charset="-120"/>
                <a:ea typeface="標楷體" pitchFamily="65" charset="-120"/>
              </a:endParaRPr>
            </a:p>
            <a:p>
              <a:pPr algn="l" eaLnBrk="0" hangingPunct="0">
                <a:lnSpc>
                  <a:spcPct val="150000"/>
                </a:lnSpc>
              </a:pPr>
              <a:r>
                <a:rPr lang="zh-TW" altLang="en-US" sz="2400">
                  <a:latin typeface="標楷體" pitchFamily="65" charset="-120"/>
                  <a:ea typeface="標楷體" pitchFamily="65" charset="-120"/>
                </a:rPr>
                <a:t>聲音載波</a:t>
              </a:r>
            </a:p>
            <a:p>
              <a:pPr algn="l" eaLnBrk="0" hangingPunct="0">
                <a:lnSpc>
                  <a:spcPct val="150000"/>
                </a:lnSpc>
              </a:pPr>
              <a:endParaRPr lang="zh-TW" altLang="en-US" sz="2400">
                <a:latin typeface="標楷體" pitchFamily="65" charset="-120"/>
                <a:ea typeface="標楷體" pitchFamily="65" charset="-120"/>
              </a:endParaRPr>
            </a:p>
            <a:p>
              <a:pPr algn="l" eaLnBrk="0" hangingPunct="0">
                <a:lnSpc>
                  <a:spcPct val="150000"/>
                </a:lnSpc>
              </a:pPr>
              <a:r>
                <a:rPr lang="zh-TW" altLang="en-US" sz="2400">
                  <a:latin typeface="標楷體" pitchFamily="65" charset="-120"/>
                  <a:ea typeface="標楷體" pitchFamily="65" charset="-120"/>
                </a:rPr>
                <a:t>文字載波</a:t>
              </a:r>
            </a:p>
            <a:p>
              <a:pPr algn="l" eaLnBrk="0" hangingPunct="0">
                <a:lnSpc>
                  <a:spcPct val="150000"/>
                </a:lnSpc>
              </a:pPr>
              <a:endParaRPr lang="zh-TW" altLang="en-US" sz="2400">
                <a:latin typeface="標楷體" pitchFamily="65" charset="-120"/>
                <a:ea typeface="標楷體" pitchFamily="65" charset="-120"/>
              </a:endParaRPr>
            </a:p>
            <a:p>
              <a:pPr algn="l" eaLnBrk="0" hangingPunct="0">
                <a:lnSpc>
                  <a:spcPct val="150000"/>
                </a:lnSpc>
              </a:pPr>
              <a:r>
                <a:rPr lang="zh-TW" altLang="en-US" sz="2400">
                  <a:latin typeface="標楷體" pitchFamily="65" charset="-120"/>
                  <a:ea typeface="標楷體" pitchFamily="65" charset="-120"/>
                </a:rPr>
                <a:t>文字印刷</a:t>
              </a:r>
            </a:p>
            <a:p>
              <a:pPr algn="l" eaLnBrk="0" hangingPunct="0">
                <a:lnSpc>
                  <a:spcPct val="150000"/>
                </a:lnSpc>
              </a:pPr>
              <a:endParaRPr lang="zh-TW" altLang="en-US" sz="2400">
                <a:latin typeface="標楷體" pitchFamily="65" charset="-120"/>
                <a:ea typeface="標楷體" pitchFamily="65" charset="-120"/>
              </a:endParaRPr>
            </a:p>
            <a:p>
              <a:pPr algn="l" eaLnBrk="0" hangingPunct="0">
                <a:lnSpc>
                  <a:spcPct val="150000"/>
                </a:lnSpc>
              </a:pPr>
              <a:r>
                <a:rPr lang="zh-TW" altLang="en-US" sz="2400">
                  <a:latin typeface="標楷體" pitchFamily="65" charset="-120"/>
                  <a:ea typeface="標楷體" pitchFamily="65" charset="-120"/>
                </a:rPr>
                <a:t>面對面交談</a:t>
              </a:r>
            </a:p>
          </p:txBody>
        </p:sp>
        <p:sp>
          <p:nvSpPr>
            <p:cNvPr id="56337" name="AutoShape 5"/>
            <p:cNvSpPr>
              <a:spLocks noChangeArrowheads="1"/>
            </p:cNvSpPr>
            <p:nvPr/>
          </p:nvSpPr>
          <p:spPr bwMode="auto">
            <a:xfrm>
              <a:off x="1344" y="1968"/>
              <a:ext cx="336" cy="192"/>
            </a:xfrm>
            <a:custGeom>
              <a:avLst/>
              <a:gdLst>
                <a:gd name="T0" fmla="*/ 252 w 21600"/>
                <a:gd name="T1" fmla="*/ 0 h 21600"/>
                <a:gd name="T2" fmla="*/ 0 w 21600"/>
                <a:gd name="T3" fmla="*/ 96 h 21600"/>
                <a:gd name="T4" fmla="*/ 252 w 21600"/>
                <a:gd name="T5" fmla="*/ 192 h 21600"/>
                <a:gd name="T6" fmla="*/ 336 w 21600"/>
                <a:gd name="T7" fmla="*/ 96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38" name="AutoShape 6"/>
            <p:cNvSpPr>
              <a:spLocks noChangeArrowheads="1"/>
            </p:cNvSpPr>
            <p:nvPr/>
          </p:nvSpPr>
          <p:spPr bwMode="auto">
            <a:xfrm>
              <a:off x="2064" y="1968"/>
              <a:ext cx="336" cy="192"/>
            </a:xfrm>
            <a:custGeom>
              <a:avLst/>
              <a:gdLst>
                <a:gd name="T0" fmla="*/ 252 w 21600"/>
                <a:gd name="T1" fmla="*/ 0 h 21600"/>
                <a:gd name="T2" fmla="*/ 0 w 21600"/>
                <a:gd name="T3" fmla="*/ 96 h 21600"/>
                <a:gd name="T4" fmla="*/ 252 w 21600"/>
                <a:gd name="T5" fmla="*/ 192 h 21600"/>
                <a:gd name="T6" fmla="*/ 336 w 21600"/>
                <a:gd name="T7" fmla="*/ 96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39" name="AutoShape 7"/>
            <p:cNvSpPr>
              <a:spLocks noChangeArrowheads="1"/>
            </p:cNvSpPr>
            <p:nvPr/>
          </p:nvSpPr>
          <p:spPr bwMode="auto">
            <a:xfrm>
              <a:off x="4128" y="1968"/>
              <a:ext cx="336" cy="192"/>
            </a:xfrm>
            <a:custGeom>
              <a:avLst/>
              <a:gdLst>
                <a:gd name="T0" fmla="*/ 252 w 21600"/>
                <a:gd name="T1" fmla="*/ 0 h 21600"/>
                <a:gd name="T2" fmla="*/ 0 w 21600"/>
                <a:gd name="T3" fmla="*/ 96 h 21600"/>
                <a:gd name="T4" fmla="*/ 252 w 21600"/>
                <a:gd name="T5" fmla="*/ 192 h 21600"/>
                <a:gd name="T6" fmla="*/ 336 w 21600"/>
                <a:gd name="T7" fmla="*/ 96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40" name="AutoShape 8"/>
            <p:cNvSpPr>
              <a:spLocks noChangeArrowheads="1"/>
            </p:cNvSpPr>
            <p:nvPr/>
          </p:nvSpPr>
          <p:spPr bwMode="auto">
            <a:xfrm>
              <a:off x="3456" y="1968"/>
              <a:ext cx="336" cy="192"/>
            </a:xfrm>
            <a:custGeom>
              <a:avLst/>
              <a:gdLst>
                <a:gd name="T0" fmla="*/ 252 w 21600"/>
                <a:gd name="T1" fmla="*/ 0 h 21600"/>
                <a:gd name="T2" fmla="*/ 0 w 21600"/>
                <a:gd name="T3" fmla="*/ 96 h 21600"/>
                <a:gd name="T4" fmla="*/ 252 w 21600"/>
                <a:gd name="T5" fmla="*/ 192 h 21600"/>
                <a:gd name="T6" fmla="*/ 336 w 21600"/>
                <a:gd name="T7" fmla="*/ 96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41" name="AutoShape 9"/>
            <p:cNvSpPr>
              <a:spLocks noChangeArrowheads="1"/>
            </p:cNvSpPr>
            <p:nvPr/>
          </p:nvSpPr>
          <p:spPr bwMode="auto">
            <a:xfrm>
              <a:off x="2736" y="1968"/>
              <a:ext cx="336" cy="192"/>
            </a:xfrm>
            <a:custGeom>
              <a:avLst/>
              <a:gdLst>
                <a:gd name="T0" fmla="*/ 252 w 21600"/>
                <a:gd name="T1" fmla="*/ 0 h 21600"/>
                <a:gd name="T2" fmla="*/ 0 w 21600"/>
                <a:gd name="T3" fmla="*/ 96 h 21600"/>
                <a:gd name="T4" fmla="*/ 252 w 21600"/>
                <a:gd name="T5" fmla="*/ 192 h 21600"/>
                <a:gd name="T6" fmla="*/ 336 w 21600"/>
                <a:gd name="T7" fmla="*/ 96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grpSp>
      <p:grpSp>
        <p:nvGrpSpPr>
          <p:cNvPr id="3" name="Group 10"/>
          <p:cNvGrpSpPr>
            <a:grpSpLocks/>
          </p:cNvGrpSpPr>
          <p:nvPr/>
        </p:nvGrpSpPr>
        <p:grpSpPr bwMode="auto">
          <a:xfrm>
            <a:off x="914400" y="1600200"/>
            <a:ext cx="7620000" cy="457200"/>
            <a:chOff x="576" y="1008"/>
            <a:chExt cx="4800" cy="288"/>
          </a:xfrm>
        </p:grpSpPr>
        <p:sp>
          <p:nvSpPr>
            <p:cNvPr id="56331" name="AutoShape 11"/>
            <p:cNvSpPr>
              <a:spLocks noChangeArrowheads="1"/>
            </p:cNvSpPr>
            <p:nvPr/>
          </p:nvSpPr>
          <p:spPr bwMode="auto">
            <a:xfrm>
              <a:off x="1152" y="1056"/>
              <a:ext cx="336" cy="192"/>
            </a:xfrm>
            <a:custGeom>
              <a:avLst/>
              <a:gdLst>
                <a:gd name="T0" fmla="*/ 252 w 21600"/>
                <a:gd name="T1" fmla="*/ 0 h 21600"/>
                <a:gd name="T2" fmla="*/ 0 w 21600"/>
                <a:gd name="T3" fmla="*/ 96 h 21600"/>
                <a:gd name="T4" fmla="*/ 252 w 21600"/>
                <a:gd name="T5" fmla="*/ 192 h 21600"/>
                <a:gd name="T6" fmla="*/ 336 w 21600"/>
                <a:gd name="T7" fmla="*/ 96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32" name="AutoShape 12"/>
            <p:cNvSpPr>
              <a:spLocks noChangeArrowheads="1"/>
            </p:cNvSpPr>
            <p:nvPr/>
          </p:nvSpPr>
          <p:spPr bwMode="auto">
            <a:xfrm>
              <a:off x="2304" y="1056"/>
              <a:ext cx="336" cy="192"/>
            </a:xfrm>
            <a:custGeom>
              <a:avLst/>
              <a:gdLst>
                <a:gd name="T0" fmla="*/ 252 w 21600"/>
                <a:gd name="T1" fmla="*/ 0 h 21600"/>
                <a:gd name="T2" fmla="*/ 0 w 21600"/>
                <a:gd name="T3" fmla="*/ 96 h 21600"/>
                <a:gd name="T4" fmla="*/ 252 w 21600"/>
                <a:gd name="T5" fmla="*/ 192 h 21600"/>
                <a:gd name="T6" fmla="*/ 336 w 21600"/>
                <a:gd name="T7" fmla="*/ 96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33" name="AutoShape 13"/>
            <p:cNvSpPr>
              <a:spLocks noChangeArrowheads="1"/>
            </p:cNvSpPr>
            <p:nvPr/>
          </p:nvSpPr>
          <p:spPr bwMode="auto">
            <a:xfrm>
              <a:off x="3312" y="1056"/>
              <a:ext cx="336" cy="192"/>
            </a:xfrm>
            <a:custGeom>
              <a:avLst/>
              <a:gdLst>
                <a:gd name="T0" fmla="*/ 252 w 21600"/>
                <a:gd name="T1" fmla="*/ 0 h 21600"/>
                <a:gd name="T2" fmla="*/ 0 w 21600"/>
                <a:gd name="T3" fmla="*/ 96 h 21600"/>
                <a:gd name="T4" fmla="*/ 252 w 21600"/>
                <a:gd name="T5" fmla="*/ 192 h 21600"/>
                <a:gd name="T6" fmla="*/ 336 w 21600"/>
                <a:gd name="T7" fmla="*/ 96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34" name="AutoShape 14"/>
            <p:cNvSpPr>
              <a:spLocks noChangeArrowheads="1"/>
            </p:cNvSpPr>
            <p:nvPr/>
          </p:nvSpPr>
          <p:spPr bwMode="auto">
            <a:xfrm>
              <a:off x="4272" y="1056"/>
              <a:ext cx="336" cy="192"/>
            </a:xfrm>
            <a:custGeom>
              <a:avLst/>
              <a:gdLst>
                <a:gd name="T0" fmla="*/ 252 w 21600"/>
                <a:gd name="T1" fmla="*/ 0 h 21600"/>
                <a:gd name="T2" fmla="*/ 0 w 21600"/>
                <a:gd name="T3" fmla="*/ 96 h 21600"/>
                <a:gd name="T4" fmla="*/ 252 w 21600"/>
                <a:gd name="T5" fmla="*/ 192 h 21600"/>
                <a:gd name="T6" fmla="*/ 336 w 21600"/>
                <a:gd name="T7" fmla="*/ 96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35" name="Rectangle 15"/>
            <p:cNvSpPr>
              <a:spLocks noChangeArrowheads="1"/>
            </p:cNvSpPr>
            <p:nvPr/>
          </p:nvSpPr>
          <p:spPr bwMode="auto">
            <a:xfrm>
              <a:off x="576" y="1008"/>
              <a:ext cx="4800" cy="288"/>
            </a:xfrm>
            <a:prstGeom prst="rect">
              <a:avLst/>
            </a:prstGeom>
            <a:noFill/>
            <a:ln w="9525">
              <a:noFill/>
              <a:miter lim="800000"/>
              <a:headEnd/>
              <a:tailEnd/>
            </a:ln>
          </p:spPr>
          <p:txBody>
            <a:bodyPr>
              <a:spAutoFit/>
            </a:bodyPr>
            <a:lstStyle/>
            <a:p>
              <a:pPr algn="l"/>
              <a:r>
                <a:rPr lang="zh-TW" altLang="en-US" sz="2400" b="1">
                  <a:latin typeface="標楷體" pitchFamily="65" charset="-120"/>
                  <a:ea typeface="標楷體" pitchFamily="65" charset="-120"/>
                </a:rPr>
                <a:t>人力      手推車      馬車      汽車      飛機</a:t>
              </a:r>
            </a:p>
          </p:txBody>
        </p:sp>
      </p:grpSp>
      <p:grpSp>
        <p:nvGrpSpPr>
          <p:cNvPr id="4" name="Group 16"/>
          <p:cNvGrpSpPr>
            <a:grpSpLocks/>
          </p:cNvGrpSpPr>
          <p:nvPr/>
        </p:nvGrpSpPr>
        <p:grpSpPr bwMode="auto">
          <a:xfrm>
            <a:off x="1371600" y="4876800"/>
            <a:ext cx="7239000" cy="457200"/>
            <a:chOff x="864" y="3072"/>
            <a:chExt cx="4560" cy="288"/>
          </a:xfrm>
        </p:grpSpPr>
        <p:sp>
          <p:nvSpPr>
            <p:cNvPr id="56327" name="AutoShape 17"/>
            <p:cNvSpPr>
              <a:spLocks noChangeArrowheads="1"/>
            </p:cNvSpPr>
            <p:nvPr/>
          </p:nvSpPr>
          <p:spPr bwMode="auto">
            <a:xfrm>
              <a:off x="1419" y="3144"/>
              <a:ext cx="379" cy="192"/>
            </a:xfrm>
            <a:custGeom>
              <a:avLst/>
              <a:gdLst>
                <a:gd name="T0" fmla="*/ 284 w 21600"/>
                <a:gd name="T1" fmla="*/ 0 h 21600"/>
                <a:gd name="T2" fmla="*/ 0 w 21600"/>
                <a:gd name="T3" fmla="*/ 96 h 21600"/>
                <a:gd name="T4" fmla="*/ 284 w 21600"/>
                <a:gd name="T5" fmla="*/ 192 h 21600"/>
                <a:gd name="T6" fmla="*/ 379 w 21600"/>
                <a:gd name="T7" fmla="*/ 96 h 21600"/>
                <a:gd name="T8" fmla="*/ 17694720 60000 65536"/>
                <a:gd name="T9" fmla="*/ 11796480 60000 65536"/>
                <a:gd name="T10" fmla="*/ 5898240 60000 65536"/>
                <a:gd name="T11" fmla="*/ 0 60000 65536"/>
                <a:gd name="T12" fmla="*/ 3363 w 21600"/>
                <a:gd name="T13" fmla="*/ 6300 h 21600"/>
                <a:gd name="T14" fmla="*/ 19377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28" name="AutoShape 18"/>
            <p:cNvSpPr>
              <a:spLocks noChangeArrowheads="1"/>
            </p:cNvSpPr>
            <p:nvPr/>
          </p:nvSpPr>
          <p:spPr bwMode="auto">
            <a:xfrm>
              <a:off x="3936" y="3144"/>
              <a:ext cx="379" cy="192"/>
            </a:xfrm>
            <a:custGeom>
              <a:avLst/>
              <a:gdLst>
                <a:gd name="T0" fmla="*/ 284 w 21600"/>
                <a:gd name="T1" fmla="*/ 0 h 21600"/>
                <a:gd name="T2" fmla="*/ 0 w 21600"/>
                <a:gd name="T3" fmla="*/ 96 h 21600"/>
                <a:gd name="T4" fmla="*/ 284 w 21600"/>
                <a:gd name="T5" fmla="*/ 192 h 21600"/>
                <a:gd name="T6" fmla="*/ 379 w 21600"/>
                <a:gd name="T7" fmla="*/ 96 h 21600"/>
                <a:gd name="T8" fmla="*/ 17694720 60000 65536"/>
                <a:gd name="T9" fmla="*/ 11796480 60000 65536"/>
                <a:gd name="T10" fmla="*/ 5898240 60000 65536"/>
                <a:gd name="T11" fmla="*/ 0 60000 65536"/>
                <a:gd name="T12" fmla="*/ 3363 w 21600"/>
                <a:gd name="T13" fmla="*/ 6300 h 21600"/>
                <a:gd name="T14" fmla="*/ 19377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29" name="AutoShape 19"/>
            <p:cNvSpPr>
              <a:spLocks noChangeArrowheads="1"/>
            </p:cNvSpPr>
            <p:nvPr/>
          </p:nvSpPr>
          <p:spPr bwMode="auto">
            <a:xfrm>
              <a:off x="2544" y="3144"/>
              <a:ext cx="379" cy="192"/>
            </a:xfrm>
            <a:custGeom>
              <a:avLst/>
              <a:gdLst>
                <a:gd name="T0" fmla="*/ 284 w 21600"/>
                <a:gd name="T1" fmla="*/ 0 h 21600"/>
                <a:gd name="T2" fmla="*/ 0 w 21600"/>
                <a:gd name="T3" fmla="*/ 96 h 21600"/>
                <a:gd name="T4" fmla="*/ 284 w 21600"/>
                <a:gd name="T5" fmla="*/ 192 h 21600"/>
                <a:gd name="T6" fmla="*/ 379 w 21600"/>
                <a:gd name="T7" fmla="*/ 96 h 21600"/>
                <a:gd name="T8" fmla="*/ 17694720 60000 65536"/>
                <a:gd name="T9" fmla="*/ 11796480 60000 65536"/>
                <a:gd name="T10" fmla="*/ 5898240 60000 65536"/>
                <a:gd name="T11" fmla="*/ 0 60000 65536"/>
                <a:gd name="T12" fmla="*/ 3363 w 21600"/>
                <a:gd name="T13" fmla="*/ 6300 h 21600"/>
                <a:gd name="T14" fmla="*/ 19377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56330" name="Rectangle 20"/>
            <p:cNvSpPr>
              <a:spLocks noChangeArrowheads="1"/>
            </p:cNvSpPr>
            <p:nvPr/>
          </p:nvSpPr>
          <p:spPr bwMode="auto">
            <a:xfrm>
              <a:off x="864" y="3072"/>
              <a:ext cx="4560" cy="288"/>
            </a:xfrm>
            <a:prstGeom prst="rect">
              <a:avLst/>
            </a:prstGeom>
            <a:noFill/>
            <a:ln w="9525">
              <a:noFill/>
              <a:miter lim="800000"/>
              <a:headEnd/>
              <a:tailEnd/>
            </a:ln>
          </p:spPr>
          <p:txBody>
            <a:bodyPr>
              <a:spAutoFit/>
            </a:bodyPr>
            <a:lstStyle/>
            <a:p>
              <a:pPr algn="l"/>
              <a:r>
                <a:rPr lang="zh-TW" altLang="en-US" sz="2400" b="1">
                  <a:latin typeface="標楷體" pitchFamily="65" charset="-120"/>
                  <a:ea typeface="標楷體" pitchFamily="65" charset="-120"/>
                </a:rPr>
                <a:t>速度       流量        交易量        </a:t>
              </a:r>
              <a:r>
                <a:rPr lang="zh-TW" altLang="en-US" sz="2400" b="1">
                  <a:solidFill>
                    <a:srgbClr val="FF0000"/>
                  </a:solidFill>
                  <a:latin typeface="標楷體" pitchFamily="65" charset="-120"/>
                  <a:ea typeface="標楷體" pitchFamily="65" charset="-120"/>
                </a:rPr>
                <a:t>關係</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78E9B28F-7206-4222-9040-7A9067405743}" type="slidenum">
              <a:rPr lang="en-US" altLang="zh-TW"/>
              <a:pPr>
                <a:defRPr/>
              </a:pPr>
              <a:t>4</a:t>
            </a:fld>
            <a:endParaRPr lang="en-US" altLang="zh-TW"/>
          </a:p>
        </p:txBody>
      </p:sp>
      <p:sp>
        <p:nvSpPr>
          <p:cNvPr id="2068482" name="Rectangle 2"/>
          <p:cNvSpPr>
            <a:spLocks noGrp="1" noChangeArrowheads="1"/>
          </p:cNvSpPr>
          <p:nvPr>
            <p:ph type="title"/>
          </p:nvPr>
        </p:nvSpPr>
        <p:spPr/>
        <p:txBody>
          <a:bodyPr/>
          <a:lstStyle/>
          <a:p>
            <a:pPr eaLnBrk="1" hangingPunct="1">
              <a:defRPr/>
            </a:pPr>
            <a:r>
              <a:rPr lang="zh-TW" altLang="en-US" smtClean="0"/>
              <a:t>殺手應用的特性</a:t>
            </a:r>
            <a:r>
              <a:rPr lang="en-US" altLang="zh-TW" smtClean="0"/>
              <a:t>(Killer App.)</a:t>
            </a:r>
          </a:p>
        </p:txBody>
      </p:sp>
      <p:sp>
        <p:nvSpPr>
          <p:cNvPr id="57348" name="Rectangle 3"/>
          <p:cNvSpPr>
            <a:spLocks noGrp="1" noChangeArrowheads="1"/>
          </p:cNvSpPr>
          <p:nvPr>
            <p:ph type="body" idx="1"/>
          </p:nvPr>
        </p:nvSpPr>
        <p:spPr>
          <a:xfrm>
            <a:off x="468313" y="1052513"/>
            <a:ext cx="8229600" cy="4421187"/>
          </a:xfrm>
        </p:spPr>
        <p:txBody>
          <a:bodyPr/>
          <a:lstStyle/>
          <a:p>
            <a:pPr eaLnBrk="1" hangingPunct="1"/>
            <a:r>
              <a:rPr lang="zh-TW" altLang="en-US" smtClean="0"/>
              <a:t>是一個不連續性、創新性的發明。</a:t>
            </a:r>
          </a:p>
          <a:p>
            <a:pPr eaLnBrk="1" hangingPunct="1"/>
            <a:r>
              <a:rPr lang="zh-TW" altLang="en-US" smtClean="0"/>
              <a:t>常能產生典範轉移的長期巨大效應。</a:t>
            </a:r>
          </a:p>
          <a:p>
            <a:pPr eaLnBrk="1" hangingPunct="1"/>
            <a:r>
              <a:rPr lang="zh-TW" altLang="en-US" smtClean="0"/>
              <a:t>會摧毀舊的產業（所以謂之殺手），改寫或重新定義整個產業的遊戲規則。</a:t>
            </a:r>
          </a:p>
          <a:p>
            <a:pPr eaLnBrk="1" hangingPunct="1"/>
            <a:r>
              <a:rPr lang="zh-TW" altLang="en-US" smtClean="0"/>
              <a:t>不是每個發明都會形成殺手應用，該創新產品要能快速、有效地搶占大部分的市場，以成為主流，才能成為殺手應用，否則就會逐漸淡出而消失。</a:t>
            </a: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p:txBody>
          <a:bodyPr/>
          <a:lstStyle/>
          <a:p>
            <a:pPr>
              <a:defRPr/>
            </a:pPr>
            <a:fld id="{7A0F8A71-9678-4454-898E-BF5C6357A819}" type="slidenum">
              <a:rPr lang="en-US" altLang="zh-TW"/>
              <a:pPr>
                <a:defRPr/>
              </a:pPr>
              <a:t>5</a:t>
            </a:fld>
            <a:endParaRPr lang="en-US" altLang="zh-TW"/>
          </a:p>
        </p:txBody>
      </p:sp>
      <p:sp>
        <p:nvSpPr>
          <p:cNvPr id="58371" name="Rectangle 2"/>
          <p:cNvSpPr>
            <a:spLocks noChangeArrowheads="1"/>
          </p:cNvSpPr>
          <p:nvPr/>
        </p:nvSpPr>
        <p:spPr bwMode="auto">
          <a:xfrm>
            <a:off x="2411413" y="1719263"/>
            <a:ext cx="3505200" cy="2362200"/>
          </a:xfrm>
          <a:prstGeom prst="rect">
            <a:avLst/>
          </a:prstGeom>
          <a:solidFill>
            <a:schemeClr val="hlink"/>
          </a:solidFill>
          <a:ln w="9525">
            <a:noFill/>
            <a:miter lim="800000"/>
            <a:headEnd/>
            <a:tailEnd/>
          </a:ln>
        </p:spPr>
        <p:txBody>
          <a:bodyPr wrap="none" anchor="ctr">
            <a:spAutoFit/>
          </a:bodyPr>
          <a:lstStyle/>
          <a:p>
            <a:endParaRPr lang="zh-TW" altLang="en-US"/>
          </a:p>
        </p:txBody>
      </p:sp>
      <p:sp>
        <p:nvSpPr>
          <p:cNvPr id="58372" name="Freeform 3"/>
          <p:cNvSpPr>
            <a:spLocks/>
          </p:cNvSpPr>
          <p:nvPr/>
        </p:nvSpPr>
        <p:spPr bwMode="auto">
          <a:xfrm>
            <a:off x="2408238" y="1722438"/>
            <a:ext cx="3505200" cy="2352675"/>
          </a:xfrm>
          <a:custGeom>
            <a:avLst/>
            <a:gdLst>
              <a:gd name="T0" fmla="*/ 2 w 2208"/>
              <a:gd name="T1" fmla="*/ 1482 h 1482"/>
              <a:gd name="T2" fmla="*/ 0 w 2208"/>
              <a:gd name="T3" fmla="*/ 0 h 1482"/>
              <a:gd name="T4" fmla="*/ 2208 w 2208"/>
              <a:gd name="T5" fmla="*/ 0 h 1482"/>
              <a:gd name="T6" fmla="*/ 2 w 2208"/>
              <a:gd name="T7" fmla="*/ 1482 h 1482"/>
              <a:gd name="T8" fmla="*/ 0 60000 65536"/>
              <a:gd name="T9" fmla="*/ 0 60000 65536"/>
              <a:gd name="T10" fmla="*/ 0 60000 65536"/>
              <a:gd name="T11" fmla="*/ 0 60000 65536"/>
              <a:gd name="T12" fmla="*/ 0 w 2208"/>
              <a:gd name="T13" fmla="*/ 0 h 1482"/>
              <a:gd name="T14" fmla="*/ 2208 w 2208"/>
              <a:gd name="T15" fmla="*/ 1482 h 1482"/>
            </a:gdLst>
            <a:ahLst/>
            <a:cxnLst>
              <a:cxn ang="T8">
                <a:pos x="T0" y="T1"/>
              </a:cxn>
              <a:cxn ang="T9">
                <a:pos x="T2" y="T3"/>
              </a:cxn>
              <a:cxn ang="T10">
                <a:pos x="T4" y="T5"/>
              </a:cxn>
              <a:cxn ang="T11">
                <a:pos x="T6" y="T7"/>
              </a:cxn>
            </a:cxnLst>
            <a:rect l="T12" t="T13" r="T14" b="T15"/>
            <a:pathLst>
              <a:path w="2208" h="1482">
                <a:moveTo>
                  <a:pt x="2" y="1482"/>
                </a:moveTo>
                <a:lnTo>
                  <a:pt x="0" y="0"/>
                </a:lnTo>
                <a:lnTo>
                  <a:pt x="2208" y="0"/>
                </a:lnTo>
                <a:cubicBezTo>
                  <a:pt x="2042" y="1458"/>
                  <a:pt x="2" y="1482"/>
                  <a:pt x="2" y="1482"/>
                </a:cubicBezTo>
                <a:close/>
              </a:path>
            </a:pathLst>
          </a:custGeom>
          <a:gradFill rotWithShape="0">
            <a:gsLst>
              <a:gs pos="0">
                <a:srgbClr val="FFFFFF"/>
              </a:gs>
              <a:gs pos="100000">
                <a:srgbClr val="FFCC00"/>
              </a:gs>
            </a:gsLst>
            <a:lin ang="5400000" scaled="1"/>
          </a:gradFill>
          <a:ln w="12700">
            <a:noFill/>
            <a:round/>
            <a:headEnd/>
            <a:tailEnd/>
          </a:ln>
        </p:spPr>
        <p:txBody>
          <a:bodyPr wrap="none" anchor="ctr">
            <a:spAutoFit/>
          </a:bodyPr>
          <a:lstStyle/>
          <a:p>
            <a:endParaRPr lang="zh-TW" altLang="en-US"/>
          </a:p>
        </p:txBody>
      </p:sp>
      <p:sp>
        <p:nvSpPr>
          <p:cNvPr id="58373" name="Freeform 4"/>
          <p:cNvSpPr>
            <a:spLocks/>
          </p:cNvSpPr>
          <p:nvPr/>
        </p:nvSpPr>
        <p:spPr bwMode="auto">
          <a:xfrm>
            <a:off x="2411413" y="1738313"/>
            <a:ext cx="3492500" cy="2349500"/>
          </a:xfrm>
          <a:custGeom>
            <a:avLst/>
            <a:gdLst>
              <a:gd name="T0" fmla="*/ 2200 w 2200"/>
              <a:gd name="T1" fmla="*/ 0 h 1480"/>
              <a:gd name="T2" fmla="*/ 0 w 2200"/>
              <a:gd name="T3" fmla="*/ 1472 h 1480"/>
              <a:gd name="T4" fmla="*/ 0 60000 65536"/>
              <a:gd name="T5" fmla="*/ 0 60000 65536"/>
              <a:gd name="T6" fmla="*/ 0 w 2200"/>
              <a:gd name="T7" fmla="*/ 0 h 1480"/>
              <a:gd name="T8" fmla="*/ 2200 w 2200"/>
              <a:gd name="T9" fmla="*/ 1480 h 1480"/>
            </a:gdLst>
            <a:ahLst/>
            <a:cxnLst>
              <a:cxn ang="T4">
                <a:pos x="T0" y="T1"/>
              </a:cxn>
              <a:cxn ang="T5">
                <a:pos x="T2" y="T3"/>
              </a:cxn>
            </a:cxnLst>
            <a:rect l="T6" t="T7" r="T8" b="T9"/>
            <a:pathLst>
              <a:path w="2200" h="1480">
                <a:moveTo>
                  <a:pt x="2200" y="0"/>
                </a:moveTo>
                <a:cubicBezTo>
                  <a:pt x="2160" y="992"/>
                  <a:pt x="880" y="1480"/>
                  <a:pt x="0" y="1472"/>
                </a:cubicBezTo>
              </a:path>
            </a:pathLst>
          </a:custGeom>
          <a:noFill/>
          <a:ln w="28575">
            <a:solidFill>
              <a:schemeClr val="bg1"/>
            </a:solidFill>
            <a:round/>
            <a:headEnd/>
            <a:tailEnd/>
          </a:ln>
        </p:spPr>
        <p:txBody>
          <a:bodyPr wrap="none" anchor="ctr">
            <a:spAutoFit/>
          </a:bodyPr>
          <a:lstStyle/>
          <a:p>
            <a:endParaRPr lang="zh-TW" altLang="en-US"/>
          </a:p>
        </p:txBody>
      </p:sp>
      <p:sp>
        <p:nvSpPr>
          <p:cNvPr id="2143237" name="Rectangle 5"/>
          <p:cNvSpPr>
            <a:spLocks noGrp="1" noChangeArrowheads="1"/>
          </p:cNvSpPr>
          <p:nvPr>
            <p:ph type="title"/>
          </p:nvPr>
        </p:nvSpPr>
        <p:spPr>
          <a:xfrm>
            <a:off x="476250" y="-171450"/>
            <a:ext cx="8229600" cy="1143000"/>
          </a:xfrm>
        </p:spPr>
        <p:txBody>
          <a:bodyPr/>
          <a:lstStyle/>
          <a:p>
            <a:pPr eaLnBrk="1" hangingPunct="1">
              <a:defRPr/>
            </a:pPr>
            <a:r>
              <a:rPr lang="zh-TW" altLang="en-US" smtClean="0"/>
              <a:t>梅特卡夫定律</a:t>
            </a:r>
            <a:r>
              <a:rPr lang="en-US" altLang="zh-TW" smtClean="0"/>
              <a:t>(</a:t>
            </a:r>
            <a:r>
              <a:rPr lang="en-US" altLang="zh-TW" smtClean="0">
                <a:latin typeface="Times New Roman" pitchFamily="18" charset="0"/>
              </a:rPr>
              <a:t>Metcalfe’s Law)</a:t>
            </a:r>
          </a:p>
        </p:txBody>
      </p:sp>
      <p:sp>
        <p:nvSpPr>
          <p:cNvPr id="58375" name="Rectangle 6"/>
          <p:cNvSpPr>
            <a:spLocks noGrp="1" noChangeArrowheads="1"/>
          </p:cNvSpPr>
          <p:nvPr>
            <p:ph type="body" idx="1"/>
          </p:nvPr>
        </p:nvSpPr>
        <p:spPr>
          <a:xfrm>
            <a:off x="431800" y="819150"/>
            <a:ext cx="8488363" cy="720725"/>
          </a:xfrm>
        </p:spPr>
        <p:txBody>
          <a:bodyPr/>
          <a:lstStyle/>
          <a:p>
            <a:pPr eaLnBrk="1" hangingPunct="1"/>
            <a:r>
              <a:rPr lang="zh-TW" altLang="en-US" smtClean="0"/>
              <a:t>網路的效用性會與使用者數目的平方成正比</a:t>
            </a:r>
          </a:p>
        </p:txBody>
      </p:sp>
      <p:grpSp>
        <p:nvGrpSpPr>
          <p:cNvPr id="2" name="Group 7"/>
          <p:cNvGrpSpPr>
            <a:grpSpLocks/>
          </p:cNvGrpSpPr>
          <p:nvPr/>
        </p:nvGrpSpPr>
        <p:grpSpPr bwMode="auto">
          <a:xfrm>
            <a:off x="2408238" y="1500188"/>
            <a:ext cx="4191000" cy="2590800"/>
            <a:chOff x="1872" y="1488"/>
            <a:chExt cx="2640" cy="1632"/>
          </a:xfrm>
        </p:grpSpPr>
        <p:sp>
          <p:nvSpPr>
            <p:cNvPr id="58381" name="Line 8"/>
            <p:cNvSpPr>
              <a:spLocks noChangeShapeType="1"/>
            </p:cNvSpPr>
            <p:nvPr/>
          </p:nvSpPr>
          <p:spPr bwMode="auto">
            <a:xfrm flipV="1">
              <a:off x="1872" y="1488"/>
              <a:ext cx="0" cy="1632"/>
            </a:xfrm>
            <a:prstGeom prst="line">
              <a:avLst/>
            </a:prstGeom>
            <a:noFill/>
            <a:ln w="9525">
              <a:solidFill>
                <a:schemeClr val="tx1"/>
              </a:solidFill>
              <a:round/>
              <a:headEnd/>
              <a:tailEnd type="triangle" w="med" len="lg"/>
            </a:ln>
          </p:spPr>
          <p:txBody>
            <a:bodyPr anchor="ctr">
              <a:spAutoFit/>
            </a:bodyPr>
            <a:lstStyle/>
            <a:p>
              <a:endParaRPr lang="zh-TW" altLang="en-US"/>
            </a:p>
          </p:txBody>
        </p:sp>
        <p:sp>
          <p:nvSpPr>
            <p:cNvPr id="58382" name="Line 9"/>
            <p:cNvSpPr>
              <a:spLocks noChangeShapeType="1"/>
            </p:cNvSpPr>
            <p:nvPr/>
          </p:nvSpPr>
          <p:spPr bwMode="auto">
            <a:xfrm>
              <a:off x="1872" y="3120"/>
              <a:ext cx="2640" cy="0"/>
            </a:xfrm>
            <a:prstGeom prst="line">
              <a:avLst/>
            </a:prstGeom>
            <a:noFill/>
            <a:ln w="9525">
              <a:solidFill>
                <a:schemeClr val="tx1"/>
              </a:solidFill>
              <a:round/>
              <a:headEnd/>
              <a:tailEnd type="triangle" w="med" len="lg"/>
            </a:ln>
          </p:spPr>
          <p:txBody>
            <a:bodyPr wrap="none" anchor="ctr">
              <a:spAutoFit/>
            </a:bodyPr>
            <a:lstStyle/>
            <a:p>
              <a:endParaRPr lang="zh-TW" altLang="en-US"/>
            </a:p>
          </p:txBody>
        </p:sp>
      </p:grpSp>
      <p:sp>
        <p:nvSpPr>
          <p:cNvPr id="58377" name="Text Box 10"/>
          <p:cNvSpPr txBox="1">
            <a:spLocks noChangeArrowheads="1"/>
          </p:cNvSpPr>
          <p:nvPr/>
        </p:nvSpPr>
        <p:spPr bwMode="auto">
          <a:xfrm>
            <a:off x="1954213" y="1408113"/>
            <a:ext cx="458787" cy="539750"/>
          </a:xfrm>
          <a:prstGeom prst="rect">
            <a:avLst/>
          </a:prstGeom>
          <a:noFill/>
          <a:ln w="9525">
            <a:noFill/>
            <a:miter lim="800000"/>
            <a:headEnd/>
            <a:tailEnd/>
          </a:ln>
        </p:spPr>
        <p:txBody>
          <a:bodyPr vert="eaVert" wrap="none">
            <a:spAutoFit/>
          </a:bodyPr>
          <a:lstStyle/>
          <a:p>
            <a:pPr algn="l" eaLnBrk="0" hangingPunct="0"/>
            <a:r>
              <a:rPr kumimoji="0" lang="zh-TW" altLang="en-US" b="1">
                <a:latin typeface="Times New Roman" pitchFamily="18" charset="0"/>
                <a:ea typeface="標楷體" pitchFamily="65" charset="-120"/>
              </a:rPr>
              <a:t>效用</a:t>
            </a:r>
          </a:p>
        </p:txBody>
      </p:sp>
      <p:sp>
        <p:nvSpPr>
          <p:cNvPr id="58378" name="Text Box 11"/>
          <p:cNvSpPr txBox="1">
            <a:spLocks noChangeArrowheads="1"/>
          </p:cNvSpPr>
          <p:nvPr/>
        </p:nvSpPr>
        <p:spPr bwMode="auto">
          <a:xfrm>
            <a:off x="5383213" y="4125913"/>
            <a:ext cx="1327150" cy="366712"/>
          </a:xfrm>
          <a:prstGeom prst="rect">
            <a:avLst/>
          </a:prstGeom>
          <a:noFill/>
          <a:ln w="9525">
            <a:noFill/>
            <a:miter lim="800000"/>
            <a:headEnd/>
            <a:tailEnd/>
          </a:ln>
        </p:spPr>
        <p:txBody>
          <a:bodyPr wrap="none">
            <a:spAutoFit/>
          </a:bodyPr>
          <a:lstStyle/>
          <a:p>
            <a:pPr algn="l" eaLnBrk="0" hangingPunct="0"/>
            <a:r>
              <a:rPr kumimoji="0" lang="zh-TW" altLang="en-US" b="1">
                <a:latin typeface="Times New Roman" pitchFamily="18" charset="0"/>
                <a:ea typeface="標楷體" pitchFamily="65" charset="-120"/>
              </a:rPr>
              <a:t>使用者人數</a:t>
            </a:r>
          </a:p>
        </p:txBody>
      </p:sp>
      <p:sp>
        <p:nvSpPr>
          <p:cNvPr id="58379" name="Text Box 12"/>
          <p:cNvSpPr txBox="1">
            <a:spLocks noChangeArrowheads="1"/>
          </p:cNvSpPr>
          <p:nvPr/>
        </p:nvSpPr>
        <p:spPr bwMode="auto">
          <a:xfrm>
            <a:off x="3203575" y="2551113"/>
            <a:ext cx="1646238" cy="366712"/>
          </a:xfrm>
          <a:prstGeom prst="rect">
            <a:avLst/>
          </a:prstGeom>
          <a:noFill/>
          <a:ln w="9525">
            <a:noFill/>
            <a:miter lim="800000"/>
            <a:headEnd/>
            <a:tailEnd/>
          </a:ln>
        </p:spPr>
        <p:txBody>
          <a:bodyPr wrap="none">
            <a:spAutoFit/>
          </a:bodyPr>
          <a:lstStyle/>
          <a:p>
            <a:pPr algn="l" eaLnBrk="0" hangingPunct="0"/>
            <a:r>
              <a:rPr kumimoji="0" lang="zh-TW" altLang="en-US">
                <a:solidFill>
                  <a:schemeClr val="bg2"/>
                </a:solidFill>
                <a:latin typeface="Times New Roman" pitchFamily="18" charset="0"/>
                <a:ea typeface="標楷體" pitchFamily="65" charset="-120"/>
              </a:rPr>
              <a:t>效用 </a:t>
            </a:r>
            <a:r>
              <a:rPr kumimoji="0" lang="en-US" altLang="zh-TW">
                <a:solidFill>
                  <a:schemeClr val="bg2"/>
                </a:solidFill>
                <a:latin typeface="Times New Roman" pitchFamily="18" charset="0"/>
                <a:ea typeface="標楷體" pitchFamily="65" charset="-120"/>
              </a:rPr>
              <a:t>= </a:t>
            </a:r>
            <a:r>
              <a:rPr kumimoji="0" lang="zh-TW" altLang="en-US">
                <a:solidFill>
                  <a:schemeClr val="bg2"/>
                </a:solidFill>
                <a:latin typeface="Times New Roman" pitchFamily="18" charset="0"/>
                <a:ea typeface="標楷體" pitchFamily="65" charset="-120"/>
              </a:rPr>
              <a:t>使用者</a:t>
            </a:r>
            <a:r>
              <a:rPr kumimoji="0" lang="en-US" altLang="zh-TW" baseline="30000">
                <a:solidFill>
                  <a:schemeClr val="bg2"/>
                </a:solidFill>
                <a:latin typeface="Times New Roman" pitchFamily="18" charset="0"/>
                <a:ea typeface="標楷體" pitchFamily="65" charset="-120"/>
              </a:rPr>
              <a:t>2</a:t>
            </a:r>
            <a:endParaRPr kumimoji="0" lang="en-US" altLang="zh-TW">
              <a:solidFill>
                <a:schemeClr val="bg2"/>
              </a:solidFill>
              <a:latin typeface="Times New Roman" pitchFamily="18" charset="0"/>
              <a:ea typeface="標楷體" pitchFamily="65" charset="-120"/>
            </a:endParaRPr>
          </a:p>
        </p:txBody>
      </p:sp>
      <p:sp>
        <p:nvSpPr>
          <p:cNvPr id="58380" name="Text Box 13"/>
          <p:cNvSpPr txBox="1">
            <a:spLocks noChangeArrowheads="1"/>
          </p:cNvSpPr>
          <p:nvPr/>
        </p:nvSpPr>
        <p:spPr bwMode="auto">
          <a:xfrm>
            <a:off x="341313" y="4464050"/>
            <a:ext cx="8191500" cy="2014538"/>
          </a:xfrm>
          <a:prstGeom prst="rect">
            <a:avLst/>
          </a:prstGeom>
          <a:solidFill>
            <a:schemeClr val="bg2"/>
          </a:solidFill>
          <a:ln w="9525">
            <a:noFill/>
            <a:miter lim="800000"/>
            <a:headEnd/>
            <a:tailEnd/>
          </a:ln>
        </p:spPr>
        <p:txBody>
          <a:bodyPr>
            <a:spAutoFit/>
          </a:bodyPr>
          <a:lstStyle/>
          <a:p>
            <a:pPr algn="l"/>
            <a:r>
              <a:rPr lang="zh-TW" altLang="en-US" b="1">
                <a:latin typeface="標楷體" pitchFamily="65" charset="-120"/>
                <a:ea typeface="標楷體" pitchFamily="65" charset="-120"/>
              </a:rPr>
              <a:t>所謂網路的外部性效果（</a:t>
            </a:r>
            <a:r>
              <a:rPr lang="en-US" altLang="zh-TW" b="1">
                <a:latin typeface="標楷體" pitchFamily="65" charset="-120"/>
                <a:ea typeface="標楷體" pitchFamily="65" charset="-120"/>
              </a:rPr>
              <a:t>Network Externality</a:t>
            </a:r>
            <a:r>
              <a:rPr lang="zh-TW" altLang="en-US" b="1">
                <a:latin typeface="標楷體" pitchFamily="65" charset="-120"/>
                <a:ea typeface="標楷體" pitchFamily="65" charset="-120"/>
              </a:rPr>
              <a:t>）：科技的使用價值是以使用者的平方來表示，亦即是以指數形態成長，當使用者累計至一臨界時，其價值就會以幾何級數成長。使用者愈多對原來的使用者而言，不僅其效果不會如一般經濟財（人愈多分享愈少），反而其效用會愈大。例如「網路」的價值來源，不只是網路，而且更是網路之外的所有應用的事物及所有使用它的人。傳統書報的典範是否轉移為電子書報的新典範關鍵，在於電子書報外部 </a:t>
            </a:r>
            <a:r>
              <a:rPr lang="en-US" altLang="zh-TW" b="1">
                <a:latin typeface="標楷體" pitchFamily="65" charset="-120"/>
                <a:ea typeface="標楷體" pitchFamily="65" charset="-120"/>
              </a:rPr>
              <a:t>n </a:t>
            </a:r>
            <a:r>
              <a:rPr lang="zh-TW" altLang="en-US" b="1">
                <a:latin typeface="標楷體" pitchFamily="65" charset="-120"/>
                <a:ea typeface="標楷體" pitchFamily="65" charset="-120"/>
              </a:rPr>
              <a:t>能否達到帶動市場風潮的臨界點。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投影片編號版面配置區 3"/>
          <p:cNvSpPr>
            <a:spLocks noGrp="1"/>
          </p:cNvSpPr>
          <p:nvPr>
            <p:ph type="sldNum" sz="quarter" idx="12"/>
          </p:nvPr>
        </p:nvSpPr>
        <p:spPr/>
        <p:txBody>
          <a:bodyPr/>
          <a:lstStyle/>
          <a:p>
            <a:pPr>
              <a:defRPr/>
            </a:pPr>
            <a:fld id="{4933C646-19E5-4AF2-BD92-EEDCAA9F24DD}" type="slidenum">
              <a:rPr lang="en-US" altLang="zh-TW"/>
              <a:pPr>
                <a:defRPr/>
              </a:pPr>
              <a:t>6</a:t>
            </a:fld>
            <a:endParaRPr lang="en-US" altLang="zh-TW"/>
          </a:p>
        </p:txBody>
      </p:sp>
      <p:sp>
        <p:nvSpPr>
          <p:cNvPr id="59395" name="Rectangle 2"/>
          <p:cNvSpPr>
            <a:spLocks noChangeArrowheads="1"/>
          </p:cNvSpPr>
          <p:nvPr/>
        </p:nvSpPr>
        <p:spPr bwMode="auto">
          <a:xfrm>
            <a:off x="0" y="-171450"/>
            <a:ext cx="8839200" cy="1143000"/>
          </a:xfrm>
          <a:prstGeom prst="rect">
            <a:avLst/>
          </a:prstGeom>
          <a:noFill/>
          <a:ln w="9525">
            <a:noFill/>
            <a:miter lim="800000"/>
            <a:headEnd/>
            <a:tailEnd/>
          </a:ln>
        </p:spPr>
        <p:txBody>
          <a:bodyPr lIns="92075" tIns="46038" rIns="92075" bIns="46038" anchor="ctr"/>
          <a:lstStyle/>
          <a:p>
            <a:r>
              <a:rPr lang="zh-TW" altLang="en-US" sz="3600" b="1">
                <a:latin typeface="標楷體" pitchFamily="65" charset="-120"/>
                <a:ea typeface="標楷體" pitchFamily="65" charset="-120"/>
              </a:rPr>
              <a:t>製造業兩岸分工對管理的影響</a:t>
            </a:r>
          </a:p>
        </p:txBody>
      </p:sp>
      <p:grpSp>
        <p:nvGrpSpPr>
          <p:cNvPr id="2" name="Group 411"/>
          <p:cNvGrpSpPr>
            <a:grpSpLocks/>
          </p:cNvGrpSpPr>
          <p:nvPr/>
        </p:nvGrpSpPr>
        <p:grpSpPr bwMode="auto">
          <a:xfrm>
            <a:off x="304800" y="990600"/>
            <a:ext cx="8642350" cy="1752600"/>
            <a:chOff x="192" y="624"/>
            <a:chExt cx="5444" cy="1104"/>
          </a:xfrm>
        </p:grpSpPr>
        <p:sp>
          <p:nvSpPr>
            <p:cNvPr id="59605" name="Rectangle 3"/>
            <p:cNvSpPr>
              <a:spLocks noChangeArrowheads="1"/>
            </p:cNvSpPr>
            <p:nvPr/>
          </p:nvSpPr>
          <p:spPr bwMode="auto">
            <a:xfrm>
              <a:off x="1680" y="624"/>
              <a:ext cx="1949" cy="600"/>
            </a:xfrm>
            <a:prstGeom prst="rect">
              <a:avLst/>
            </a:prstGeom>
            <a:noFill/>
            <a:ln w="9525">
              <a:noFill/>
              <a:miter lim="800000"/>
              <a:headEnd/>
              <a:tailEnd/>
            </a:ln>
          </p:spPr>
          <p:txBody>
            <a:bodyPr lIns="92075" tIns="46038" rIns="92075" bIns="46038" anchor="ctr"/>
            <a:lstStyle/>
            <a:p>
              <a:pPr algn="l"/>
              <a:endParaRPr lang="zh-TW" altLang="zh-TW" sz="4000">
                <a:latin typeface="標楷體" pitchFamily="65" charset="-120"/>
                <a:ea typeface="標楷體" pitchFamily="65" charset="-120"/>
              </a:endParaRPr>
            </a:p>
          </p:txBody>
        </p:sp>
        <p:pic>
          <p:nvPicPr>
            <p:cNvPr id="59606" name="Picture 4"/>
            <p:cNvPicPr>
              <a:picLocks noChangeArrowheads="1"/>
            </p:cNvPicPr>
            <p:nvPr/>
          </p:nvPicPr>
          <p:blipFill>
            <a:blip r:embed="rId2"/>
            <a:srcRect/>
            <a:stretch>
              <a:fillRect/>
            </a:stretch>
          </p:blipFill>
          <p:spPr bwMode="auto">
            <a:xfrm rot="10800000" flipV="1">
              <a:off x="5136" y="1056"/>
              <a:ext cx="368" cy="336"/>
            </a:xfrm>
            <a:prstGeom prst="rect">
              <a:avLst/>
            </a:prstGeom>
            <a:noFill/>
            <a:ln w="9525">
              <a:noFill/>
              <a:miter lim="800000"/>
              <a:headEnd/>
              <a:tailEnd/>
            </a:ln>
          </p:spPr>
        </p:pic>
        <p:pic>
          <p:nvPicPr>
            <p:cNvPr id="59607" name="Picture 5"/>
            <p:cNvPicPr>
              <a:picLocks noChangeArrowheads="1"/>
            </p:cNvPicPr>
            <p:nvPr/>
          </p:nvPicPr>
          <p:blipFill>
            <a:blip r:embed="rId3"/>
            <a:srcRect/>
            <a:stretch>
              <a:fillRect/>
            </a:stretch>
          </p:blipFill>
          <p:spPr bwMode="auto">
            <a:xfrm rot="10800000" flipV="1">
              <a:off x="2208" y="1104"/>
              <a:ext cx="491" cy="288"/>
            </a:xfrm>
            <a:prstGeom prst="rect">
              <a:avLst/>
            </a:prstGeom>
            <a:noFill/>
            <a:ln w="9525">
              <a:noFill/>
              <a:miter lim="800000"/>
              <a:headEnd/>
              <a:tailEnd/>
            </a:ln>
          </p:spPr>
        </p:pic>
        <p:grpSp>
          <p:nvGrpSpPr>
            <p:cNvPr id="3" name="Group 6"/>
            <p:cNvGrpSpPr>
              <a:grpSpLocks/>
            </p:cNvGrpSpPr>
            <p:nvPr/>
          </p:nvGrpSpPr>
          <p:grpSpPr bwMode="auto">
            <a:xfrm>
              <a:off x="2976" y="1056"/>
              <a:ext cx="372" cy="298"/>
              <a:chOff x="622" y="2034"/>
              <a:chExt cx="434" cy="439"/>
            </a:xfrm>
          </p:grpSpPr>
          <p:sp>
            <p:nvSpPr>
              <p:cNvPr id="59724" name="Freeform 7"/>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59725" name="Freeform 8"/>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59726" name="Freeform 9"/>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59727" name="Freeform 10"/>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59728" name="Freeform 11"/>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59729" name="Freeform 12"/>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59730" name="Freeform 13"/>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59731" name="Freeform 14"/>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59732" name="Freeform 15"/>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59733" name="Freeform 16"/>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59734" name="Freeform 17"/>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59735" name="Freeform 18"/>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59736" name="Freeform 19"/>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59737" name="Freeform 20"/>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59738" name="Freeform 21"/>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59739" name="Freeform 22"/>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59740" name="Freeform 23"/>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59741" name="Freeform 24"/>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59742" name="Freeform 25"/>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59743" name="Freeform 26"/>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59744" name="Freeform 27"/>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59745" name="Freeform 28"/>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59746" name="Freeform 29"/>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59747" name="Freeform 30"/>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59748" name="Freeform 31"/>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59749" name="Freeform 32"/>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59750" name="Freeform 33"/>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59751" name="Freeform 34"/>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59752" name="Freeform 35"/>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59753" name="Freeform 36"/>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59754" name="Freeform 37"/>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59755" name="Freeform 38"/>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59756" name="Freeform 39"/>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59757" name="Freeform 40"/>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59758" name="Freeform 41"/>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59759" name="Freeform 42"/>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59760" name="Freeform 43"/>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59761" name="Freeform 44"/>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59762" name="Freeform 45"/>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59763" name="Freeform 46"/>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59764" name="Freeform 47"/>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59765" name="Freeform 48"/>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59766" name="Freeform 49"/>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59767" name="Freeform 50"/>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59768" name="Freeform 51"/>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59769" name="Freeform 52"/>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59770" name="Freeform 53"/>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59771" name="Freeform 54"/>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59772" name="Freeform 55"/>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59773" name="Freeform 56"/>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59774" name="Freeform 57"/>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59775" name="Freeform 58"/>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59776" name="Freeform 59"/>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59777" name="Freeform 60"/>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59778" name="Freeform 61"/>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59779" name="Freeform 62"/>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59780" name="Freeform 63"/>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59781" name="Freeform 64"/>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59782" name="Freeform 65"/>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59783" name="Freeform 66"/>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59784" name="Freeform 67"/>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59785" name="Freeform 68"/>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59786" name="Freeform 69"/>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59787" name="Freeform 70"/>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59788" name="Freeform 71"/>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59789" name="Freeform 72"/>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59790" name="Freeform 73"/>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59791" name="Freeform 74"/>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59792" name="Freeform 75"/>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59793" name="Freeform 76"/>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59794" name="Freeform 77"/>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59795" name="Freeform 78"/>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59796" name="Freeform 79"/>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59797" name="Freeform 80"/>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59798" name="Freeform 81"/>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59799" name="Freeform 82"/>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59800" name="Freeform 83"/>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59801" name="Freeform 84"/>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59802" name="Freeform 85"/>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59803" name="Freeform 86"/>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59609" name="Text Box 87"/>
            <p:cNvSpPr txBox="1">
              <a:spLocks noChangeArrowheads="1"/>
            </p:cNvSpPr>
            <p:nvPr/>
          </p:nvSpPr>
          <p:spPr bwMode="auto">
            <a:xfrm>
              <a:off x="1440" y="1440"/>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研發</a:t>
              </a:r>
            </a:p>
          </p:txBody>
        </p:sp>
        <p:sp>
          <p:nvSpPr>
            <p:cNvPr id="59610" name="Text Box 88"/>
            <p:cNvSpPr txBox="1">
              <a:spLocks noChangeArrowheads="1"/>
            </p:cNvSpPr>
            <p:nvPr/>
          </p:nvSpPr>
          <p:spPr bwMode="auto">
            <a:xfrm>
              <a:off x="2208" y="1440"/>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採購</a:t>
              </a:r>
            </a:p>
          </p:txBody>
        </p:sp>
        <p:sp>
          <p:nvSpPr>
            <p:cNvPr id="59611" name="Text Box 89"/>
            <p:cNvSpPr txBox="1">
              <a:spLocks noChangeArrowheads="1"/>
            </p:cNvSpPr>
            <p:nvPr/>
          </p:nvSpPr>
          <p:spPr bwMode="auto">
            <a:xfrm>
              <a:off x="2976" y="1440"/>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製造</a:t>
              </a:r>
            </a:p>
          </p:txBody>
        </p:sp>
        <p:sp>
          <p:nvSpPr>
            <p:cNvPr id="59612" name="Text Box 90"/>
            <p:cNvSpPr txBox="1">
              <a:spLocks noChangeArrowheads="1"/>
            </p:cNvSpPr>
            <p:nvPr/>
          </p:nvSpPr>
          <p:spPr bwMode="auto">
            <a:xfrm>
              <a:off x="3696" y="1440"/>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銷售</a:t>
              </a:r>
            </a:p>
          </p:txBody>
        </p:sp>
        <p:sp>
          <p:nvSpPr>
            <p:cNvPr id="59613" name="Text Box 91"/>
            <p:cNvSpPr txBox="1">
              <a:spLocks noChangeArrowheads="1"/>
            </p:cNvSpPr>
            <p:nvPr/>
          </p:nvSpPr>
          <p:spPr bwMode="auto">
            <a:xfrm>
              <a:off x="4464" y="1440"/>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配送</a:t>
              </a:r>
            </a:p>
          </p:txBody>
        </p:sp>
        <p:sp>
          <p:nvSpPr>
            <p:cNvPr id="59614" name="Text Box 92"/>
            <p:cNvSpPr txBox="1">
              <a:spLocks noChangeArrowheads="1"/>
            </p:cNvSpPr>
            <p:nvPr/>
          </p:nvSpPr>
          <p:spPr bwMode="auto">
            <a:xfrm>
              <a:off x="5136" y="139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客服</a:t>
              </a:r>
            </a:p>
          </p:txBody>
        </p:sp>
        <p:pic>
          <p:nvPicPr>
            <p:cNvPr id="59615" name="Picture 93" descr="j0197933"/>
            <p:cNvPicPr>
              <a:picLocks noChangeAspect="1" noChangeArrowheads="1"/>
            </p:cNvPicPr>
            <p:nvPr/>
          </p:nvPicPr>
          <p:blipFill>
            <a:blip r:embed="rId4"/>
            <a:srcRect/>
            <a:stretch>
              <a:fillRect/>
            </a:stretch>
          </p:blipFill>
          <p:spPr bwMode="auto">
            <a:xfrm>
              <a:off x="1440" y="1056"/>
              <a:ext cx="452" cy="439"/>
            </a:xfrm>
            <a:prstGeom prst="rect">
              <a:avLst/>
            </a:prstGeom>
            <a:noFill/>
            <a:ln w="9525">
              <a:noFill/>
              <a:miter lim="800000"/>
              <a:headEnd/>
              <a:tailEnd/>
            </a:ln>
          </p:spPr>
        </p:pic>
        <p:pic>
          <p:nvPicPr>
            <p:cNvPr id="59616" name="Picture 94" descr="PE01523_"/>
            <p:cNvPicPr>
              <a:picLocks noChangeAspect="1" noChangeArrowheads="1"/>
            </p:cNvPicPr>
            <p:nvPr/>
          </p:nvPicPr>
          <p:blipFill>
            <a:blip r:embed="rId5"/>
            <a:srcRect/>
            <a:stretch>
              <a:fillRect/>
            </a:stretch>
          </p:blipFill>
          <p:spPr bwMode="auto">
            <a:xfrm>
              <a:off x="3696" y="1056"/>
              <a:ext cx="480" cy="426"/>
            </a:xfrm>
            <a:prstGeom prst="rect">
              <a:avLst/>
            </a:prstGeom>
            <a:noFill/>
            <a:ln w="9525">
              <a:noFill/>
              <a:miter lim="800000"/>
              <a:headEnd/>
              <a:tailEnd/>
            </a:ln>
          </p:spPr>
        </p:pic>
        <p:grpSp>
          <p:nvGrpSpPr>
            <p:cNvPr id="4" name="Group 95"/>
            <p:cNvGrpSpPr>
              <a:grpSpLocks/>
            </p:cNvGrpSpPr>
            <p:nvPr/>
          </p:nvGrpSpPr>
          <p:grpSpPr bwMode="auto">
            <a:xfrm>
              <a:off x="4512" y="1056"/>
              <a:ext cx="308" cy="350"/>
              <a:chOff x="2238" y="1016"/>
              <a:chExt cx="404" cy="516"/>
            </a:xfrm>
          </p:grpSpPr>
          <p:grpSp>
            <p:nvGrpSpPr>
              <p:cNvPr id="5" name="Group 96"/>
              <p:cNvGrpSpPr>
                <a:grpSpLocks/>
              </p:cNvGrpSpPr>
              <p:nvPr/>
            </p:nvGrpSpPr>
            <p:grpSpPr bwMode="auto">
              <a:xfrm>
                <a:off x="2256" y="1016"/>
                <a:ext cx="372" cy="410"/>
                <a:chOff x="2256" y="1016"/>
                <a:chExt cx="372" cy="410"/>
              </a:xfrm>
            </p:grpSpPr>
            <p:grpSp>
              <p:nvGrpSpPr>
                <p:cNvPr id="6" name="Group 97"/>
                <p:cNvGrpSpPr>
                  <a:grpSpLocks/>
                </p:cNvGrpSpPr>
                <p:nvPr/>
              </p:nvGrpSpPr>
              <p:grpSpPr bwMode="auto">
                <a:xfrm>
                  <a:off x="2256" y="1016"/>
                  <a:ext cx="372" cy="410"/>
                  <a:chOff x="2256" y="1016"/>
                  <a:chExt cx="372" cy="410"/>
                </a:xfrm>
              </p:grpSpPr>
              <p:grpSp>
                <p:nvGrpSpPr>
                  <p:cNvPr id="7" name="Group 98"/>
                  <p:cNvGrpSpPr>
                    <a:grpSpLocks/>
                  </p:cNvGrpSpPr>
                  <p:nvPr/>
                </p:nvGrpSpPr>
                <p:grpSpPr bwMode="auto">
                  <a:xfrm>
                    <a:off x="2256" y="1016"/>
                    <a:ext cx="372" cy="367"/>
                    <a:chOff x="2256" y="1016"/>
                    <a:chExt cx="372" cy="367"/>
                  </a:xfrm>
                </p:grpSpPr>
                <p:sp>
                  <p:nvSpPr>
                    <p:cNvPr id="59722" name="Freeform 99"/>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723" name="Freeform 100"/>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59707" name="Rectangle 101"/>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8" name="Group 102"/>
                  <p:cNvGrpSpPr>
                    <a:grpSpLocks/>
                  </p:cNvGrpSpPr>
                  <p:nvPr/>
                </p:nvGrpSpPr>
                <p:grpSpPr bwMode="auto">
                  <a:xfrm>
                    <a:off x="2270" y="1147"/>
                    <a:ext cx="341" cy="279"/>
                    <a:chOff x="2270" y="1147"/>
                    <a:chExt cx="341" cy="279"/>
                  </a:xfrm>
                </p:grpSpPr>
                <p:grpSp>
                  <p:nvGrpSpPr>
                    <p:cNvPr id="9" name="Group 103"/>
                    <p:cNvGrpSpPr>
                      <a:grpSpLocks/>
                    </p:cNvGrpSpPr>
                    <p:nvPr/>
                  </p:nvGrpSpPr>
                  <p:grpSpPr bwMode="auto">
                    <a:xfrm>
                      <a:off x="2406" y="1147"/>
                      <a:ext cx="67" cy="12"/>
                      <a:chOff x="2406" y="1147"/>
                      <a:chExt cx="67" cy="12"/>
                    </a:xfrm>
                  </p:grpSpPr>
                  <p:sp>
                    <p:nvSpPr>
                      <p:cNvPr id="59719" name="Oval 104"/>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720" name="Oval 105"/>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721" name="Oval 106"/>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59713" name="AutoShape 107"/>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0" name="Group 108"/>
                    <p:cNvGrpSpPr>
                      <a:grpSpLocks/>
                    </p:cNvGrpSpPr>
                    <p:nvPr/>
                  </p:nvGrpSpPr>
                  <p:grpSpPr bwMode="auto">
                    <a:xfrm>
                      <a:off x="2282" y="1166"/>
                      <a:ext cx="320" cy="259"/>
                      <a:chOff x="2282" y="1166"/>
                      <a:chExt cx="320" cy="259"/>
                    </a:xfrm>
                  </p:grpSpPr>
                  <p:sp>
                    <p:nvSpPr>
                      <p:cNvPr id="59717" name="Freeform 109"/>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718" name="Rectangle 110"/>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59715" name="Freeform 111"/>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716" name="Freeform 112"/>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 name="Group 113"/>
                  <p:cNvGrpSpPr>
                    <a:grpSpLocks/>
                  </p:cNvGrpSpPr>
                  <p:nvPr/>
                </p:nvGrpSpPr>
                <p:grpSpPr bwMode="auto">
                  <a:xfrm>
                    <a:off x="2491" y="1140"/>
                    <a:ext cx="16" cy="1"/>
                    <a:chOff x="2491" y="1140"/>
                    <a:chExt cx="16" cy="1"/>
                  </a:xfrm>
                </p:grpSpPr>
                <p:sp>
                  <p:nvSpPr>
                    <p:cNvPr id="59710" name="Oval 114"/>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711" name="Oval 115"/>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2" name="Group 116"/>
                <p:cNvGrpSpPr>
                  <a:grpSpLocks/>
                </p:cNvGrpSpPr>
                <p:nvPr/>
              </p:nvGrpSpPr>
              <p:grpSpPr bwMode="auto">
                <a:xfrm>
                  <a:off x="2340" y="1365"/>
                  <a:ext cx="202" cy="45"/>
                  <a:chOff x="2340" y="1365"/>
                  <a:chExt cx="202" cy="45"/>
                </a:xfrm>
              </p:grpSpPr>
              <p:sp>
                <p:nvSpPr>
                  <p:cNvPr id="59700" name="Rectangle 117"/>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3" name="Group 118"/>
                  <p:cNvGrpSpPr>
                    <a:grpSpLocks/>
                  </p:cNvGrpSpPr>
                  <p:nvPr/>
                </p:nvGrpSpPr>
                <p:grpSpPr bwMode="auto">
                  <a:xfrm>
                    <a:off x="2340" y="1367"/>
                    <a:ext cx="202" cy="41"/>
                    <a:chOff x="2340" y="1367"/>
                    <a:chExt cx="202" cy="41"/>
                  </a:xfrm>
                </p:grpSpPr>
                <p:sp>
                  <p:nvSpPr>
                    <p:cNvPr id="59702" name="Rectangle 119"/>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703" name="Rectangle 120"/>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704" name="Rectangle 121"/>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705" name="Rectangle 122"/>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4" name="Group 123"/>
              <p:cNvGrpSpPr>
                <a:grpSpLocks/>
              </p:cNvGrpSpPr>
              <p:nvPr/>
            </p:nvGrpSpPr>
            <p:grpSpPr bwMode="auto">
              <a:xfrm>
                <a:off x="2238" y="1202"/>
                <a:ext cx="404" cy="120"/>
                <a:chOff x="2238" y="1202"/>
                <a:chExt cx="404" cy="120"/>
              </a:xfrm>
            </p:grpSpPr>
            <p:grpSp>
              <p:nvGrpSpPr>
                <p:cNvPr id="15" name="Group 124"/>
                <p:cNvGrpSpPr>
                  <a:grpSpLocks/>
                </p:cNvGrpSpPr>
                <p:nvPr/>
              </p:nvGrpSpPr>
              <p:grpSpPr bwMode="auto">
                <a:xfrm>
                  <a:off x="2238" y="1203"/>
                  <a:ext cx="47" cy="119"/>
                  <a:chOff x="2238" y="1203"/>
                  <a:chExt cx="47" cy="119"/>
                </a:xfrm>
              </p:grpSpPr>
              <p:sp>
                <p:nvSpPr>
                  <p:cNvPr id="59693" name="AutoShape 125"/>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59694" name="Oval 126"/>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6" name="Group 127"/>
                  <p:cNvGrpSpPr>
                    <a:grpSpLocks/>
                  </p:cNvGrpSpPr>
                  <p:nvPr/>
                </p:nvGrpSpPr>
                <p:grpSpPr bwMode="auto">
                  <a:xfrm>
                    <a:off x="2268" y="1214"/>
                    <a:ext cx="17" cy="66"/>
                    <a:chOff x="2268" y="1214"/>
                    <a:chExt cx="17" cy="66"/>
                  </a:xfrm>
                </p:grpSpPr>
                <p:sp>
                  <p:nvSpPr>
                    <p:cNvPr id="59696" name="Rectangle 128"/>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697" name="Rectangle 129"/>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7" name="Group 130"/>
                <p:cNvGrpSpPr>
                  <a:grpSpLocks/>
                </p:cNvGrpSpPr>
                <p:nvPr/>
              </p:nvGrpSpPr>
              <p:grpSpPr bwMode="auto">
                <a:xfrm>
                  <a:off x="2595" y="1202"/>
                  <a:ext cx="47" cy="118"/>
                  <a:chOff x="2595" y="1202"/>
                  <a:chExt cx="47" cy="118"/>
                </a:xfrm>
              </p:grpSpPr>
              <p:sp>
                <p:nvSpPr>
                  <p:cNvPr id="59688" name="AutoShape 131"/>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59689" name="Oval 132"/>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8" name="Group 133"/>
                  <p:cNvGrpSpPr>
                    <a:grpSpLocks/>
                  </p:cNvGrpSpPr>
                  <p:nvPr/>
                </p:nvGrpSpPr>
                <p:grpSpPr bwMode="auto">
                  <a:xfrm>
                    <a:off x="2595" y="1213"/>
                    <a:ext cx="16" cy="66"/>
                    <a:chOff x="2595" y="1213"/>
                    <a:chExt cx="16" cy="66"/>
                  </a:xfrm>
                </p:grpSpPr>
                <p:sp>
                  <p:nvSpPr>
                    <p:cNvPr id="59691" name="Rectangle 134"/>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692" name="Rectangle 135"/>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9" name="Group 136"/>
              <p:cNvGrpSpPr>
                <a:grpSpLocks/>
              </p:cNvGrpSpPr>
              <p:nvPr/>
            </p:nvGrpSpPr>
            <p:grpSpPr bwMode="auto">
              <a:xfrm>
                <a:off x="2291" y="1361"/>
                <a:ext cx="34" cy="54"/>
                <a:chOff x="2291" y="1361"/>
                <a:chExt cx="34" cy="54"/>
              </a:xfrm>
            </p:grpSpPr>
            <p:sp>
              <p:nvSpPr>
                <p:cNvPr id="59682" name="Freeform 137"/>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683" name="Freeform 138"/>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684" name="Oval 139"/>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685" name="Freeform 140"/>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0" name="Group 141"/>
              <p:cNvGrpSpPr>
                <a:grpSpLocks/>
              </p:cNvGrpSpPr>
              <p:nvPr/>
            </p:nvGrpSpPr>
            <p:grpSpPr bwMode="auto">
              <a:xfrm>
                <a:off x="2559" y="1361"/>
                <a:ext cx="33" cy="54"/>
                <a:chOff x="2559" y="1361"/>
                <a:chExt cx="33" cy="54"/>
              </a:xfrm>
            </p:grpSpPr>
            <p:sp>
              <p:nvSpPr>
                <p:cNvPr id="59678" name="Freeform 142"/>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679" name="Freeform 143"/>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680" name="Oval 144"/>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681" name="Freeform 145"/>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1" name="Group 146"/>
              <p:cNvGrpSpPr>
                <a:grpSpLocks/>
              </p:cNvGrpSpPr>
              <p:nvPr/>
            </p:nvGrpSpPr>
            <p:grpSpPr bwMode="auto">
              <a:xfrm>
                <a:off x="2298" y="1471"/>
                <a:ext cx="285" cy="61"/>
                <a:chOff x="2298" y="1471"/>
                <a:chExt cx="285" cy="61"/>
              </a:xfrm>
            </p:grpSpPr>
            <p:grpSp>
              <p:nvGrpSpPr>
                <p:cNvPr id="22" name="Group 147"/>
                <p:cNvGrpSpPr>
                  <a:grpSpLocks/>
                </p:cNvGrpSpPr>
                <p:nvPr/>
              </p:nvGrpSpPr>
              <p:grpSpPr bwMode="auto">
                <a:xfrm>
                  <a:off x="2301" y="1471"/>
                  <a:ext cx="278" cy="25"/>
                  <a:chOff x="2301" y="1471"/>
                  <a:chExt cx="278" cy="25"/>
                </a:xfrm>
              </p:grpSpPr>
              <p:sp>
                <p:nvSpPr>
                  <p:cNvPr id="59676" name="Oval 148"/>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677" name="Rectangle 149"/>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23" name="Group 150"/>
                <p:cNvGrpSpPr>
                  <a:grpSpLocks/>
                </p:cNvGrpSpPr>
                <p:nvPr/>
              </p:nvGrpSpPr>
              <p:grpSpPr bwMode="auto">
                <a:xfrm>
                  <a:off x="2298" y="1484"/>
                  <a:ext cx="285" cy="48"/>
                  <a:chOff x="2298" y="1484"/>
                  <a:chExt cx="285" cy="48"/>
                </a:xfrm>
              </p:grpSpPr>
              <p:grpSp>
                <p:nvGrpSpPr>
                  <p:cNvPr id="24" name="Group 151"/>
                  <p:cNvGrpSpPr>
                    <a:grpSpLocks/>
                  </p:cNvGrpSpPr>
                  <p:nvPr/>
                </p:nvGrpSpPr>
                <p:grpSpPr bwMode="auto">
                  <a:xfrm>
                    <a:off x="2298" y="1484"/>
                    <a:ext cx="51" cy="48"/>
                    <a:chOff x="2298" y="1484"/>
                    <a:chExt cx="51" cy="48"/>
                  </a:xfrm>
                </p:grpSpPr>
                <p:sp>
                  <p:nvSpPr>
                    <p:cNvPr id="59674" name="Oval 152"/>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675" name="Freeform 153"/>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5" name="Group 154"/>
                  <p:cNvGrpSpPr>
                    <a:grpSpLocks/>
                  </p:cNvGrpSpPr>
                  <p:nvPr/>
                </p:nvGrpSpPr>
                <p:grpSpPr bwMode="auto">
                  <a:xfrm>
                    <a:off x="2534" y="1484"/>
                    <a:ext cx="49" cy="48"/>
                    <a:chOff x="2534" y="1484"/>
                    <a:chExt cx="49" cy="48"/>
                  </a:xfrm>
                </p:grpSpPr>
                <p:sp>
                  <p:nvSpPr>
                    <p:cNvPr id="59672" name="Oval 155"/>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673" name="Freeform 156"/>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26" name="Group 157"/>
              <p:cNvGrpSpPr>
                <a:grpSpLocks/>
              </p:cNvGrpSpPr>
              <p:nvPr/>
            </p:nvGrpSpPr>
            <p:grpSpPr bwMode="auto">
              <a:xfrm>
                <a:off x="2274" y="1429"/>
                <a:ext cx="332" cy="38"/>
                <a:chOff x="2274" y="1429"/>
                <a:chExt cx="332" cy="38"/>
              </a:xfrm>
            </p:grpSpPr>
            <p:sp>
              <p:nvSpPr>
                <p:cNvPr id="59661" name="Rectangle 158"/>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27" name="Group 159"/>
                <p:cNvGrpSpPr>
                  <a:grpSpLocks/>
                </p:cNvGrpSpPr>
                <p:nvPr/>
              </p:nvGrpSpPr>
              <p:grpSpPr bwMode="auto">
                <a:xfrm>
                  <a:off x="2295" y="1432"/>
                  <a:ext cx="293" cy="23"/>
                  <a:chOff x="2295" y="1432"/>
                  <a:chExt cx="293" cy="23"/>
                </a:xfrm>
              </p:grpSpPr>
              <p:sp>
                <p:nvSpPr>
                  <p:cNvPr id="59663" name="Rectangle 160"/>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664" name="Rectangle 161"/>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665" name="Rectangle 162"/>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666" name="Rectangle 163"/>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667" name="Freeform 164"/>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28" name="Group 165"/>
              <p:cNvGrpSpPr>
                <a:grpSpLocks/>
              </p:cNvGrpSpPr>
              <p:nvPr/>
            </p:nvGrpSpPr>
            <p:grpSpPr bwMode="auto">
              <a:xfrm>
                <a:off x="2309" y="1177"/>
                <a:ext cx="268" cy="136"/>
                <a:chOff x="2309" y="1177"/>
                <a:chExt cx="268" cy="136"/>
              </a:xfrm>
            </p:grpSpPr>
            <p:sp>
              <p:nvSpPr>
                <p:cNvPr id="59638" name="Freeform 166"/>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639" name="Freeform 167"/>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29" name="Group 168"/>
                <p:cNvGrpSpPr>
                  <a:grpSpLocks/>
                </p:cNvGrpSpPr>
                <p:nvPr/>
              </p:nvGrpSpPr>
              <p:grpSpPr bwMode="auto">
                <a:xfrm>
                  <a:off x="2330" y="1211"/>
                  <a:ext cx="83" cy="102"/>
                  <a:chOff x="2330" y="1211"/>
                  <a:chExt cx="83" cy="102"/>
                </a:xfrm>
              </p:grpSpPr>
              <p:sp>
                <p:nvSpPr>
                  <p:cNvPr id="59659" name="Rectangle 169"/>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660" name="Freeform 170"/>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30" name="Group 171"/>
                <p:cNvGrpSpPr>
                  <a:grpSpLocks/>
                </p:cNvGrpSpPr>
                <p:nvPr/>
              </p:nvGrpSpPr>
              <p:grpSpPr bwMode="auto">
                <a:xfrm>
                  <a:off x="2509" y="1193"/>
                  <a:ext cx="43" cy="39"/>
                  <a:chOff x="2509" y="1193"/>
                  <a:chExt cx="43" cy="39"/>
                </a:xfrm>
              </p:grpSpPr>
              <p:grpSp>
                <p:nvGrpSpPr>
                  <p:cNvPr id="31" name="Group 172"/>
                  <p:cNvGrpSpPr>
                    <a:grpSpLocks/>
                  </p:cNvGrpSpPr>
                  <p:nvPr/>
                </p:nvGrpSpPr>
                <p:grpSpPr bwMode="auto">
                  <a:xfrm>
                    <a:off x="2509" y="1202"/>
                    <a:ext cx="36" cy="30"/>
                    <a:chOff x="2509" y="1202"/>
                    <a:chExt cx="36" cy="30"/>
                  </a:xfrm>
                </p:grpSpPr>
                <p:sp>
                  <p:nvSpPr>
                    <p:cNvPr id="59657" name="Line 173"/>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9658" name="Line 174"/>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59617" name="Group 175"/>
                  <p:cNvGrpSpPr>
                    <a:grpSpLocks/>
                  </p:cNvGrpSpPr>
                  <p:nvPr/>
                </p:nvGrpSpPr>
                <p:grpSpPr bwMode="auto">
                  <a:xfrm>
                    <a:off x="2518" y="1193"/>
                    <a:ext cx="34" cy="29"/>
                    <a:chOff x="2518" y="1193"/>
                    <a:chExt cx="34" cy="29"/>
                  </a:xfrm>
                </p:grpSpPr>
                <p:sp>
                  <p:nvSpPr>
                    <p:cNvPr id="59655" name="Line 176"/>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9656" name="Line 177"/>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59642" name="Rectangle 178"/>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59624" name="Group 179"/>
                <p:cNvGrpSpPr>
                  <a:grpSpLocks/>
                </p:cNvGrpSpPr>
                <p:nvPr/>
              </p:nvGrpSpPr>
              <p:grpSpPr bwMode="auto">
                <a:xfrm>
                  <a:off x="2474" y="1211"/>
                  <a:ext cx="83" cy="101"/>
                  <a:chOff x="2474" y="1211"/>
                  <a:chExt cx="83" cy="101"/>
                </a:xfrm>
              </p:grpSpPr>
              <p:sp>
                <p:nvSpPr>
                  <p:cNvPr id="59651" name="Rectangle 180"/>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652" name="Freeform 181"/>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59631" name="Group 182"/>
                <p:cNvGrpSpPr>
                  <a:grpSpLocks/>
                </p:cNvGrpSpPr>
                <p:nvPr/>
              </p:nvGrpSpPr>
              <p:grpSpPr bwMode="auto">
                <a:xfrm>
                  <a:off x="2367" y="1193"/>
                  <a:ext cx="41" cy="39"/>
                  <a:chOff x="2367" y="1193"/>
                  <a:chExt cx="41" cy="39"/>
                </a:xfrm>
              </p:grpSpPr>
              <p:grpSp>
                <p:nvGrpSpPr>
                  <p:cNvPr id="59632" name="Group 183"/>
                  <p:cNvGrpSpPr>
                    <a:grpSpLocks/>
                  </p:cNvGrpSpPr>
                  <p:nvPr/>
                </p:nvGrpSpPr>
                <p:grpSpPr bwMode="auto">
                  <a:xfrm>
                    <a:off x="2367" y="1202"/>
                    <a:ext cx="34" cy="30"/>
                    <a:chOff x="2367" y="1202"/>
                    <a:chExt cx="34" cy="30"/>
                  </a:xfrm>
                </p:grpSpPr>
                <p:sp>
                  <p:nvSpPr>
                    <p:cNvPr id="59649" name="Line 184"/>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9650" name="Line 185"/>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59633" name="Group 186"/>
                  <p:cNvGrpSpPr>
                    <a:grpSpLocks/>
                  </p:cNvGrpSpPr>
                  <p:nvPr/>
                </p:nvGrpSpPr>
                <p:grpSpPr bwMode="auto">
                  <a:xfrm>
                    <a:off x="2376" y="1193"/>
                    <a:ext cx="32" cy="29"/>
                    <a:chOff x="2376" y="1193"/>
                    <a:chExt cx="32" cy="29"/>
                  </a:xfrm>
                </p:grpSpPr>
                <p:sp>
                  <p:nvSpPr>
                    <p:cNvPr id="59647" name="Line 187"/>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9648" name="Line 188"/>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59618" name="Oval 189"/>
            <p:cNvSpPr>
              <a:spLocks noChangeArrowheads="1"/>
            </p:cNvSpPr>
            <p:nvPr/>
          </p:nvSpPr>
          <p:spPr bwMode="auto">
            <a:xfrm>
              <a:off x="2544" y="624"/>
              <a:ext cx="1397" cy="196"/>
            </a:xfrm>
            <a:prstGeom prst="ellipse">
              <a:avLst/>
            </a:prstGeom>
            <a:solidFill>
              <a:schemeClr val="hlink"/>
            </a:solidFill>
            <a:ln w="9525">
              <a:noFill/>
              <a:round/>
              <a:headEnd/>
              <a:tailEnd/>
            </a:ln>
          </p:spPr>
          <p:txBody>
            <a:bodyPr wrap="none" anchor="ctr"/>
            <a:lstStyle/>
            <a:p>
              <a:r>
                <a:rPr lang="zh-TW" altLang="en-US" sz="2400">
                  <a:solidFill>
                    <a:srgbClr val="000000"/>
                  </a:solidFill>
                  <a:latin typeface="Times New Roman" pitchFamily="18" charset="0"/>
                  <a:ea typeface="標楷體" pitchFamily="65" charset="-120"/>
                </a:rPr>
                <a:t>台灣</a:t>
              </a:r>
            </a:p>
          </p:txBody>
        </p:sp>
        <p:sp>
          <p:nvSpPr>
            <p:cNvPr id="59619" name="AutoShape 190"/>
            <p:cNvSpPr>
              <a:spLocks noChangeArrowheads="1"/>
            </p:cNvSpPr>
            <p:nvPr/>
          </p:nvSpPr>
          <p:spPr bwMode="auto">
            <a:xfrm>
              <a:off x="1968"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59620" name="AutoShape 191"/>
            <p:cNvSpPr>
              <a:spLocks noChangeArrowheads="1"/>
            </p:cNvSpPr>
            <p:nvPr/>
          </p:nvSpPr>
          <p:spPr bwMode="auto">
            <a:xfrm>
              <a:off x="2784"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59621" name="AutoShape 192"/>
            <p:cNvSpPr>
              <a:spLocks noChangeArrowheads="1"/>
            </p:cNvSpPr>
            <p:nvPr/>
          </p:nvSpPr>
          <p:spPr bwMode="auto">
            <a:xfrm>
              <a:off x="4272"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59622" name="AutoShape 193"/>
            <p:cNvSpPr>
              <a:spLocks noChangeArrowheads="1"/>
            </p:cNvSpPr>
            <p:nvPr/>
          </p:nvSpPr>
          <p:spPr bwMode="auto">
            <a:xfrm>
              <a:off x="3504"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59623" name="AutoShape 194"/>
            <p:cNvSpPr>
              <a:spLocks noChangeArrowheads="1"/>
            </p:cNvSpPr>
            <p:nvPr/>
          </p:nvSpPr>
          <p:spPr bwMode="auto">
            <a:xfrm>
              <a:off x="4944"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657229" name="Rectangle 397"/>
            <p:cNvSpPr>
              <a:spLocks noChangeArrowheads="1"/>
            </p:cNvSpPr>
            <p:nvPr/>
          </p:nvSpPr>
          <p:spPr bwMode="auto">
            <a:xfrm>
              <a:off x="192" y="1104"/>
              <a:ext cx="692" cy="288"/>
            </a:xfrm>
            <a:prstGeom prst="rect">
              <a:avLst/>
            </a:prstGeom>
            <a:solidFill>
              <a:srgbClr val="FFCC00"/>
            </a:solidFill>
            <a:ln w="9525">
              <a:noFill/>
              <a:miter lim="800000"/>
              <a:headEnd/>
              <a:tailEnd/>
            </a:ln>
            <a:effectLst>
              <a:outerShdw dist="107763" dir="18900000" algn="ctr" rotWithShape="0">
                <a:schemeClr val="bg2"/>
              </a:outerShdw>
            </a:effectLst>
          </p:spPr>
          <p:txBody>
            <a:bodyPr wrap="none">
              <a:spAutoFit/>
            </a:bodyPr>
            <a:lstStyle/>
            <a:p>
              <a:pPr algn="l">
                <a:defRPr/>
              </a:pPr>
              <a:r>
                <a:rPr lang="zh-TW" altLang="en-US" sz="2400" b="1">
                  <a:solidFill>
                    <a:srgbClr val="FF0000"/>
                  </a:solidFill>
                  <a:latin typeface="Times New Roman" pitchFamily="18" charset="0"/>
                  <a:ea typeface="標楷體" pitchFamily="65" charset="-120"/>
                </a:rPr>
                <a:t>分工前</a:t>
              </a:r>
            </a:p>
          </p:txBody>
        </p:sp>
        <p:sp>
          <p:nvSpPr>
            <p:cNvPr id="59625" name="Line 401"/>
            <p:cNvSpPr>
              <a:spLocks noChangeShapeType="1"/>
            </p:cNvSpPr>
            <p:nvPr/>
          </p:nvSpPr>
          <p:spPr bwMode="auto">
            <a:xfrm flipV="1">
              <a:off x="1824" y="816"/>
              <a:ext cx="816" cy="288"/>
            </a:xfrm>
            <a:prstGeom prst="line">
              <a:avLst/>
            </a:prstGeom>
            <a:noFill/>
            <a:ln w="9525">
              <a:solidFill>
                <a:schemeClr val="tx1"/>
              </a:solidFill>
              <a:round/>
              <a:headEnd/>
              <a:tailEnd type="triangle" w="med" len="med"/>
            </a:ln>
          </p:spPr>
          <p:txBody>
            <a:bodyPr wrap="none"/>
            <a:lstStyle/>
            <a:p>
              <a:endParaRPr lang="zh-TW" altLang="en-US"/>
            </a:p>
          </p:txBody>
        </p:sp>
        <p:sp>
          <p:nvSpPr>
            <p:cNvPr id="59626" name="Line 402"/>
            <p:cNvSpPr>
              <a:spLocks noChangeShapeType="1"/>
            </p:cNvSpPr>
            <p:nvPr/>
          </p:nvSpPr>
          <p:spPr bwMode="auto">
            <a:xfrm flipV="1">
              <a:off x="2592" y="816"/>
              <a:ext cx="240" cy="336"/>
            </a:xfrm>
            <a:prstGeom prst="line">
              <a:avLst/>
            </a:prstGeom>
            <a:noFill/>
            <a:ln w="9525">
              <a:solidFill>
                <a:schemeClr val="tx1"/>
              </a:solidFill>
              <a:round/>
              <a:headEnd/>
              <a:tailEnd type="triangle" w="med" len="med"/>
            </a:ln>
          </p:spPr>
          <p:txBody>
            <a:bodyPr wrap="none"/>
            <a:lstStyle/>
            <a:p>
              <a:endParaRPr lang="zh-TW" altLang="en-US"/>
            </a:p>
          </p:txBody>
        </p:sp>
        <p:sp>
          <p:nvSpPr>
            <p:cNvPr id="59627" name="Line 403"/>
            <p:cNvSpPr>
              <a:spLocks noChangeShapeType="1"/>
            </p:cNvSpPr>
            <p:nvPr/>
          </p:nvSpPr>
          <p:spPr bwMode="auto">
            <a:xfrm flipV="1">
              <a:off x="3168" y="864"/>
              <a:ext cx="0" cy="192"/>
            </a:xfrm>
            <a:prstGeom prst="line">
              <a:avLst/>
            </a:prstGeom>
            <a:noFill/>
            <a:ln w="9525">
              <a:solidFill>
                <a:schemeClr val="tx1"/>
              </a:solidFill>
              <a:round/>
              <a:headEnd/>
              <a:tailEnd type="triangle" w="med" len="med"/>
            </a:ln>
          </p:spPr>
          <p:txBody>
            <a:bodyPr wrap="none"/>
            <a:lstStyle/>
            <a:p>
              <a:endParaRPr lang="zh-TW" altLang="en-US"/>
            </a:p>
          </p:txBody>
        </p:sp>
        <p:sp>
          <p:nvSpPr>
            <p:cNvPr id="59628" name="Line 404"/>
            <p:cNvSpPr>
              <a:spLocks noChangeShapeType="1"/>
            </p:cNvSpPr>
            <p:nvPr/>
          </p:nvSpPr>
          <p:spPr bwMode="auto">
            <a:xfrm flipH="1" flipV="1">
              <a:off x="3648" y="816"/>
              <a:ext cx="240" cy="240"/>
            </a:xfrm>
            <a:prstGeom prst="line">
              <a:avLst/>
            </a:prstGeom>
            <a:noFill/>
            <a:ln w="9525">
              <a:solidFill>
                <a:schemeClr val="tx1"/>
              </a:solidFill>
              <a:round/>
              <a:headEnd/>
              <a:tailEnd type="triangle" w="med" len="med"/>
            </a:ln>
          </p:spPr>
          <p:txBody>
            <a:bodyPr wrap="none"/>
            <a:lstStyle/>
            <a:p>
              <a:endParaRPr lang="zh-TW" altLang="en-US"/>
            </a:p>
          </p:txBody>
        </p:sp>
        <p:sp>
          <p:nvSpPr>
            <p:cNvPr id="59629" name="Line 405"/>
            <p:cNvSpPr>
              <a:spLocks noChangeShapeType="1"/>
            </p:cNvSpPr>
            <p:nvPr/>
          </p:nvSpPr>
          <p:spPr bwMode="auto">
            <a:xfrm flipH="1" flipV="1">
              <a:off x="3888" y="768"/>
              <a:ext cx="672" cy="240"/>
            </a:xfrm>
            <a:prstGeom prst="line">
              <a:avLst/>
            </a:prstGeom>
            <a:noFill/>
            <a:ln w="9525">
              <a:solidFill>
                <a:schemeClr val="tx1"/>
              </a:solidFill>
              <a:round/>
              <a:headEnd/>
              <a:tailEnd type="triangle" w="med" len="med"/>
            </a:ln>
          </p:spPr>
          <p:txBody>
            <a:bodyPr wrap="none"/>
            <a:lstStyle/>
            <a:p>
              <a:endParaRPr lang="zh-TW" altLang="en-US"/>
            </a:p>
          </p:txBody>
        </p:sp>
        <p:sp>
          <p:nvSpPr>
            <p:cNvPr id="59630" name="Line 406"/>
            <p:cNvSpPr>
              <a:spLocks noChangeShapeType="1"/>
            </p:cNvSpPr>
            <p:nvPr/>
          </p:nvSpPr>
          <p:spPr bwMode="auto">
            <a:xfrm flipH="1" flipV="1">
              <a:off x="3936" y="720"/>
              <a:ext cx="1344" cy="336"/>
            </a:xfrm>
            <a:prstGeom prst="line">
              <a:avLst/>
            </a:prstGeom>
            <a:noFill/>
            <a:ln w="9525">
              <a:solidFill>
                <a:schemeClr val="tx1"/>
              </a:solidFill>
              <a:round/>
              <a:headEnd/>
              <a:tailEnd type="triangle" w="med" len="med"/>
            </a:ln>
          </p:spPr>
          <p:txBody>
            <a:bodyPr wrap="none"/>
            <a:lstStyle/>
            <a:p>
              <a:endParaRPr lang="zh-TW" altLang="en-US"/>
            </a:p>
          </p:txBody>
        </p:sp>
      </p:grpSp>
      <p:grpSp>
        <p:nvGrpSpPr>
          <p:cNvPr id="59634" name="Group 413"/>
          <p:cNvGrpSpPr>
            <a:grpSpLocks/>
          </p:cNvGrpSpPr>
          <p:nvPr/>
        </p:nvGrpSpPr>
        <p:grpSpPr bwMode="auto">
          <a:xfrm>
            <a:off x="381000" y="2362200"/>
            <a:ext cx="8494713" cy="3962400"/>
            <a:chOff x="240" y="1488"/>
            <a:chExt cx="5351" cy="2496"/>
          </a:xfrm>
        </p:grpSpPr>
        <p:sp>
          <p:nvSpPr>
            <p:cNvPr id="59398" name="AutoShape 399"/>
            <p:cNvSpPr>
              <a:spLocks noChangeArrowheads="1"/>
            </p:cNvSpPr>
            <p:nvPr/>
          </p:nvSpPr>
          <p:spPr bwMode="auto">
            <a:xfrm>
              <a:off x="432" y="1488"/>
              <a:ext cx="96" cy="1248"/>
            </a:xfrm>
            <a:prstGeom prst="downArrow">
              <a:avLst>
                <a:gd name="adj1" fmla="val 50000"/>
                <a:gd name="adj2" fmla="val 325000"/>
              </a:avLst>
            </a:prstGeom>
            <a:solidFill>
              <a:srgbClr val="FFCC00"/>
            </a:solidFill>
            <a:ln w="9525">
              <a:noFill/>
              <a:miter lim="800000"/>
              <a:headEnd/>
              <a:tailEnd/>
            </a:ln>
          </p:spPr>
          <p:txBody>
            <a:bodyPr vert="eaVert" wrap="none" anchor="ctr"/>
            <a:lstStyle/>
            <a:p>
              <a:endParaRPr lang="zh-TW" altLang="en-US"/>
            </a:p>
          </p:txBody>
        </p:sp>
        <p:grpSp>
          <p:nvGrpSpPr>
            <p:cNvPr id="59635" name="Group 412"/>
            <p:cNvGrpSpPr>
              <a:grpSpLocks/>
            </p:cNvGrpSpPr>
            <p:nvPr/>
          </p:nvGrpSpPr>
          <p:grpSpPr bwMode="auto">
            <a:xfrm>
              <a:off x="240" y="1872"/>
              <a:ext cx="5351" cy="2112"/>
              <a:chOff x="240" y="1872"/>
              <a:chExt cx="5351" cy="2112"/>
            </a:xfrm>
          </p:grpSpPr>
          <p:sp>
            <p:nvSpPr>
              <p:cNvPr id="59400" name="Rectangle 195"/>
              <p:cNvSpPr>
                <a:spLocks noChangeArrowheads="1"/>
              </p:cNvSpPr>
              <p:nvPr/>
            </p:nvSpPr>
            <p:spPr bwMode="auto">
              <a:xfrm>
                <a:off x="1728" y="2544"/>
                <a:ext cx="2256" cy="654"/>
              </a:xfrm>
              <a:prstGeom prst="rect">
                <a:avLst/>
              </a:prstGeom>
              <a:noFill/>
              <a:ln w="9525">
                <a:noFill/>
                <a:miter lim="800000"/>
                <a:headEnd/>
                <a:tailEnd/>
              </a:ln>
            </p:spPr>
            <p:txBody>
              <a:bodyPr lIns="92075" tIns="46038" rIns="92075" bIns="46038" anchor="ctr"/>
              <a:lstStyle/>
              <a:p>
                <a:pPr algn="l"/>
                <a:endParaRPr lang="zh-TW" altLang="zh-TW" sz="4000">
                  <a:latin typeface="標楷體" pitchFamily="65" charset="-120"/>
                  <a:ea typeface="標楷體" pitchFamily="65" charset="-120"/>
                </a:endParaRPr>
              </a:p>
            </p:txBody>
          </p:sp>
          <p:pic>
            <p:nvPicPr>
              <p:cNvPr id="59401" name="Picture 196"/>
              <p:cNvPicPr>
                <a:picLocks noChangeArrowheads="1"/>
              </p:cNvPicPr>
              <p:nvPr/>
            </p:nvPicPr>
            <p:blipFill>
              <a:blip r:embed="rId2"/>
              <a:srcRect/>
              <a:stretch>
                <a:fillRect/>
              </a:stretch>
            </p:blipFill>
            <p:spPr bwMode="auto">
              <a:xfrm rot="10800000" flipV="1">
                <a:off x="5136" y="2688"/>
                <a:ext cx="369" cy="336"/>
              </a:xfrm>
              <a:prstGeom prst="rect">
                <a:avLst/>
              </a:prstGeom>
              <a:noFill/>
              <a:ln w="9525">
                <a:noFill/>
                <a:miter lim="800000"/>
                <a:headEnd/>
                <a:tailEnd/>
              </a:ln>
            </p:spPr>
          </p:pic>
          <p:pic>
            <p:nvPicPr>
              <p:cNvPr id="59402" name="Picture 197"/>
              <p:cNvPicPr>
                <a:picLocks noChangeArrowheads="1"/>
              </p:cNvPicPr>
              <p:nvPr/>
            </p:nvPicPr>
            <p:blipFill>
              <a:blip r:embed="rId3"/>
              <a:srcRect/>
              <a:stretch>
                <a:fillRect/>
              </a:stretch>
            </p:blipFill>
            <p:spPr bwMode="auto">
              <a:xfrm rot="10800000" flipV="1">
                <a:off x="1872" y="2784"/>
                <a:ext cx="495" cy="336"/>
              </a:xfrm>
              <a:prstGeom prst="rect">
                <a:avLst/>
              </a:prstGeom>
              <a:noFill/>
              <a:ln w="9525">
                <a:noFill/>
                <a:miter lim="800000"/>
                <a:headEnd/>
                <a:tailEnd/>
              </a:ln>
            </p:spPr>
          </p:pic>
          <p:grpSp>
            <p:nvGrpSpPr>
              <p:cNvPr id="59636" name="Group 198"/>
              <p:cNvGrpSpPr>
                <a:grpSpLocks/>
              </p:cNvGrpSpPr>
              <p:nvPr/>
            </p:nvGrpSpPr>
            <p:grpSpPr bwMode="auto">
              <a:xfrm>
                <a:off x="2688" y="2352"/>
                <a:ext cx="364" cy="326"/>
                <a:chOff x="622" y="2034"/>
                <a:chExt cx="434" cy="439"/>
              </a:xfrm>
            </p:grpSpPr>
            <p:sp>
              <p:nvSpPr>
                <p:cNvPr id="59525" name="Freeform 199"/>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59526" name="Freeform 200"/>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59527" name="Freeform 201"/>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59528" name="Freeform 202"/>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59529" name="Freeform 203"/>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59530" name="Freeform 204"/>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59531" name="Freeform 205"/>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59532" name="Freeform 206"/>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59533" name="Freeform 207"/>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59534" name="Freeform 208"/>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59535" name="Freeform 209"/>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59536" name="Freeform 210"/>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59537" name="Freeform 211"/>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59538" name="Freeform 212"/>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59539" name="Freeform 213"/>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59540" name="Freeform 214"/>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59541" name="Freeform 215"/>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59542" name="Freeform 216"/>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59543" name="Freeform 217"/>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59544" name="Freeform 218"/>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59545" name="Freeform 219"/>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59546" name="Freeform 220"/>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59547" name="Freeform 221"/>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59548" name="Freeform 222"/>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59549" name="Freeform 223"/>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59550" name="Freeform 224"/>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59551" name="Freeform 225"/>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59552" name="Freeform 226"/>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59553" name="Freeform 227"/>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59554" name="Freeform 228"/>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59555" name="Freeform 229"/>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59556" name="Freeform 230"/>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59557" name="Freeform 231"/>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59558" name="Freeform 232"/>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59559" name="Freeform 233"/>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59560" name="Freeform 234"/>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59561" name="Freeform 235"/>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59562" name="Freeform 236"/>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59563" name="Freeform 237"/>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59564" name="Freeform 238"/>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59565" name="Freeform 239"/>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59566" name="Freeform 240"/>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59567" name="Freeform 241"/>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59568" name="Freeform 242"/>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59569" name="Freeform 243"/>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59570" name="Freeform 244"/>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59571" name="Freeform 245"/>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59572" name="Freeform 246"/>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59573" name="Freeform 247"/>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59574" name="Freeform 248"/>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59575" name="Freeform 249"/>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59576" name="Freeform 250"/>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59577" name="Freeform 251"/>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59578" name="Freeform 252"/>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59579" name="Freeform 253"/>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59580" name="Freeform 254"/>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59581" name="Freeform 255"/>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59582" name="Freeform 256"/>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59583" name="Freeform 257"/>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59584" name="Freeform 258"/>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59585" name="Freeform 259"/>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59586" name="Freeform 260"/>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59587" name="Freeform 261"/>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59588" name="Freeform 262"/>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59589" name="Freeform 263"/>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59590" name="Freeform 264"/>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59591" name="Freeform 265"/>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59592" name="Freeform 266"/>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59593" name="Freeform 267"/>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59594" name="Freeform 268"/>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59595" name="Freeform 269"/>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59596" name="Freeform 270"/>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59597" name="Freeform 271"/>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59598" name="Freeform 272"/>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59599" name="Freeform 273"/>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59600" name="Freeform 274"/>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59601" name="Freeform 275"/>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59602" name="Freeform 276"/>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59603" name="Freeform 277"/>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59604" name="Freeform 278"/>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59404" name="Text Box 279"/>
              <p:cNvSpPr txBox="1">
                <a:spLocks noChangeArrowheads="1"/>
              </p:cNvSpPr>
              <p:nvPr/>
            </p:nvSpPr>
            <p:spPr bwMode="auto">
              <a:xfrm>
                <a:off x="1200" y="3216"/>
                <a:ext cx="500" cy="288"/>
              </a:xfrm>
              <a:prstGeom prst="rect">
                <a:avLst/>
              </a:prstGeom>
              <a:noFill/>
              <a:ln w="9525">
                <a:noFill/>
                <a:miter lim="800000"/>
                <a:headEnd/>
                <a:tailEnd/>
              </a:ln>
            </p:spPr>
            <p:txBody>
              <a:bodyPr>
                <a:spAutoFit/>
              </a:bodyPr>
              <a:lstStyle/>
              <a:p>
                <a:pPr algn="l"/>
                <a:r>
                  <a:rPr lang="zh-TW" altLang="en-US" sz="2400" b="1">
                    <a:latin typeface="Times New Roman" pitchFamily="18" charset="0"/>
                    <a:ea typeface="標楷體" pitchFamily="65" charset="-120"/>
                  </a:rPr>
                  <a:t>研發</a:t>
                </a:r>
              </a:p>
            </p:txBody>
          </p:sp>
          <p:sp>
            <p:nvSpPr>
              <p:cNvPr id="59405" name="Text Box 280"/>
              <p:cNvSpPr txBox="1">
                <a:spLocks noChangeArrowheads="1"/>
              </p:cNvSpPr>
              <p:nvPr/>
            </p:nvSpPr>
            <p:spPr bwMode="auto">
              <a:xfrm>
                <a:off x="1872" y="3216"/>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採購</a:t>
                </a:r>
              </a:p>
            </p:txBody>
          </p:sp>
          <p:sp>
            <p:nvSpPr>
              <p:cNvPr id="59406" name="Text Box 281"/>
              <p:cNvSpPr txBox="1">
                <a:spLocks noChangeArrowheads="1"/>
              </p:cNvSpPr>
              <p:nvPr/>
            </p:nvSpPr>
            <p:spPr bwMode="auto">
              <a:xfrm>
                <a:off x="2640" y="2736"/>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製造</a:t>
                </a:r>
              </a:p>
            </p:txBody>
          </p:sp>
          <p:sp>
            <p:nvSpPr>
              <p:cNvPr id="59407" name="Text Box 282"/>
              <p:cNvSpPr txBox="1">
                <a:spLocks noChangeArrowheads="1"/>
              </p:cNvSpPr>
              <p:nvPr/>
            </p:nvSpPr>
            <p:spPr bwMode="auto">
              <a:xfrm>
                <a:off x="3504" y="3168"/>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銷售</a:t>
                </a:r>
              </a:p>
            </p:txBody>
          </p:sp>
          <p:sp>
            <p:nvSpPr>
              <p:cNvPr id="59408" name="Text Box 283"/>
              <p:cNvSpPr txBox="1">
                <a:spLocks noChangeArrowheads="1"/>
              </p:cNvSpPr>
              <p:nvPr/>
            </p:nvSpPr>
            <p:spPr bwMode="auto">
              <a:xfrm>
                <a:off x="4320" y="2784"/>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配送</a:t>
                </a:r>
              </a:p>
            </p:txBody>
          </p:sp>
          <p:sp>
            <p:nvSpPr>
              <p:cNvPr id="59409" name="Text Box 284"/>
              <p:cNvSpPr txBox="1">
                <a:spLocks noChangeArrowheads="1"/>
              </p:cNvSpPr>
              <p:nvPr/>
            </p:nvSpPr>
            <p:spPr bwMode="auto">
              <a:xfrm>
                <a:off x="5088" y="3120"/>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客服</a:t>
                </a:r>
              </a:p>
            </p:txBody>
          </p:sp>
          <p:pic>
            <p:nvPicPr>
              <p:cNvPr id="59410" name="Picture 285" descr="j0197933"/>
              <p:cNvPicPr>
                <a:picLocks noChangeAspect="1" noChangeArrowheads="1"/>
              </p:cNvPicPr>
              <p:nvPr/>
            </p:nvPicPr>
            <p:blipFill>
              <a:blip r:embed="rId4"/>
              <a:srcRect/>
              <a:stretch>
                <a:fillRect/>
              </a:stretch>
            </p:blipFill>
            <p:spPr bwMode="auto">
              <a:xfrm>
                <a:off x="1200" y="2736"/>
                <a:ext cx="478" cy="508"/>
              </a:xfrm>
              <a:prstGeom prst="rect">
                <a:avLst/>
              </a:prstGeom>
              <a:noFill/>
              <a:ln w="9525">
                <a:noFill/>
                <a:miter lim="800000"/>
                <a:headEnd/>
                <a:tailEnd/>
              </a:ln>
            </p:spPr>
          </p:pic>
          <p:pic>
            <p:nvPicPr>
              <p:cNvPr id="59411" name="Picture 286" descr="PE01523_"/>
              <p:cNvPicPr>
                <a:picLocks noChangeAspect="1" noChangeArrowheads="1"/>
              </p:cNvPicPr>
              <p:nvPr/>
            </p:nvPicPr>
            <p:blipFill>
              <a:blip r:embed="rId5"/>
              <a:srcRect/>
              <a:stretch>
                <a:fillRect/>
              </a:stretch>
            </p:blipFill>
            <p:spPr bwMode="auto">
              <a:xfrm>
                <a:off x="3504" y="2640"/>
                <a:ext cx="518" cy="493"/>
              </a:xfrm>
              <a:prstGeom prst="rect">
                <a:avLst/>
              </a:prstGeom>
              <a:noFill/>
              <a:ln w="9525">
                <a:noFill/>
                <a:miter lim="800000"/>
                <a:headEnd/>
                <a:tailEnd/>
              </a:ln>
            </p:spPr>
          </p:pic>
          <p:grpSp>
            <p:nvGrpSpPr>
              <p:cNvPr id="59637" name="Group 287"/>
              <p:cNvGrpSpPr>
                <a:grpSpLocks/>
              </p:cNvGrpSpPr>
              <p:nvPr/>
            </p:nvGrpSpPr>
            <p:grpSpPr bwMode="auto">
              <a:xfrm>
                <a:off x="4368" y="2304"/>
                <a:ext cx="331" cy="382"/>
                <a:chOff x="2238" y="1016"/>
                <a:chExt cx="404" cy="516"/>
              </a:xfrm>
            </p:grpSpPr>
            <p:grpSp>
              <p:nvGrpSpPr>
                <p:cNvPr id="59640" name="Group 288"/>
                <p:cNvGrpSpPr>
                  <a:grpSpLocks/>
                </p:cNvGrpSpPr>
                <p:nvPr/>
              </p:nvGrpSpPr>
              <p:grpSpPr bwMode="auto">
                <a:xfrm>
                  <a:off x="2256" y="1016"/>
                  <a:ext cx="372" cy="410"/>
                  <a:chOff x="2256" y="1016"/>
                  <a:chExt cx="372" cy="410"/>
                </a:xfrm>
              </p:grpSpPr>
              <p:grpSp>
                <p:nvGrpSpPr>
                  <p:cNvPr id="59641" name="Group 289"/>
                  <p:cNvGrpSpPr>
                    <a:grpSpLocks/>
                  </p:cNvGrpSpPr>
                  <p:nvPr/>
                </p:nvGrpSpPr>
                <p:grpSpPr bwMode="auto">
                  <a:xfrm>
                    <a:off x="2256" y="1016"/>
                    <a:ext cx="372" cy="410"/>
                    <a:chOff x="2256" y="1016"/>
                    <a:chExt cx="372" cy="410"/>
                  </a:xfrm>
                </p:grpSpPr>
                <p:grpSp>
                  <p:nvGrpSpPr>
                    <p:cNvPr id="59643" name="Group 290"/>
                    <p:cNvGrpSpPr>
                      <a:grpSpLocks/>
                    </p:cNvGrpSpPr>
                    <p:nvPr/>
                  </p:nvGrpSpPr>
                  <p:grpSpPr bwMode="auto">
                    <a:xfrm>
                      <a:off x="2256" y="1016"/>
                      <a:ext cx="372" cy="367"/>
                      <a:chOff x="2256" y="1016"/>
                      <a:chExt cx="372" cy="367"/>
                    </a:xfrm>
                  </p:grpSpPr>
                  <p:sp>
                    <p:nvSpPr>
                      <p:cNvPr id="59523" name="Freeform 291"/>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524" name="Freeform 292"/>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59508" name="Rectangle 293"/>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59644" name="Group 294"/>
                    <p:cNvGrpSpPr>
                      <a:grpSpLocks/>
                    </p:cNvGrpSpPr>
                    <p:nvPr/>
                  </p:nvGrpSpPr>
                  <p:grpSpPr bwMode="auto">
                    <a:xfrm>
                      <a:off x="2270" y="1147"/>
                      <a:ext cx="341" cy="279"/>
                      <a:chOff x="2270" y="1147"/>
                      <a:chExt cx="341" cy="279"/>
                    </a:xfrm>
                  </p:grpSpPr>
                  <p:grpSp>
                    <p:nvGrpSpPr>
                      <p:cNvPr id="59645" name="Group 295"/>
                      <p:cNvGrpSpPr>
                        <a:grpSpLocks/>
                      </p:cNvGrpSpPr>
                      <p:nvPr/>
                    </p:nvGrpSpPr>
                    <p:grpSpPr bwMode="auto">
                      <a:xfrm>
                        <a:off x="2406" y="1147"/>
                        <a:ext cx="67" cy="12"/>
                        <a:chOff x="2406" y="1147"/>
                        <a:chExt cx="67" cy="12"/>
                      </a:xfrm>
                    </p:grpSpPr>
                    <p:sp>
                      <p:nvSpPr>
                        <p:cNvPr id="59520" name="Oval 296"/>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521" name="Oval 297"/>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522" name="Oval 298"/>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59514" name="AutoShape 299"/>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59646" name="Group 300"/>
                      <p:cNvGrpSpPr>
                        <a:grpSpLocks/>
                      </p:cNvGrpSpPr>
                      <p:nvPr/>
                    </p:nvGrpSpPr>
                    <p:grpSpPr bwMode="auto">
                      <a:xfrm>
                        <a:off x="2282" y="1166"/>
                        <a:ext cx="320" cy="259"/>
                        <a:chOff x="2282" y="1166"/>
                        <a:chExt cx="320" cy="259"/>
                      </a:xfrm>
                    </p:grpSpPr>
                    <p:sp>
                      <p:nvSpPr>
                        <p:cNvPr id="59518" name="Freeform 301"/>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519" name="Rectangle 302"/>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59516" name="Freeform 303"/>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517" name="Freeform 304"/>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59653" name="Group 305"/>
                    <p:cNvGrpSpPr>
                      <a:grpSpLocks/>
                    </p:cNvGrpSpPr>
                    <p:nvPr/>
                  </p:nvGrpSpPr>
                  <p:grpSpPr bwMode="auto">
                    <a:xfrm>
                      <a:off x="2491" y="1140"/>
                      <a:ext cx="16" cy="1"/>
                      <a:chOff x="2491" y="1140"/>
                      <a:chExt cx="16" cy="1"/>
                    </a:xfrm>
                  </p:grpSpPr>
                  <p:sp>
                    <p:nvSpPr>
                      <p:cNvPr id="59511" name="Oval 306"/>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512" name="Oval 307"/>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59654" name="Group 308"/>
                  <p:cNvGrpSpPr>
                    <a:grpSpLocks/>
                  </p:cNvGrpSpPr>
                  <p:nvPr/>
                </p:nvGrpSpPr>
                <p:grpSpPr bwMode="auto">
                  <a:xfrm>
                    <a:off x="2340" y="1365"/>
                    <a:ext cx="202" cy="45"/>
                    <a:chOff x="2340" y="1365"/>
                    <a:chExt cx="202" cy="45"/>
                  </a:xfrm>
                </p:grpSpPr>
                <p:sp>
                  <p:nvSpPr>
                    <p:cNvPr id="59501" name="Rectangle 309"/>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59662" name="Group 310"/>
                    <p:cNvGrpSpPr>
                      <a:grpSpLocks/>
                    </p:cNvGrpSpPr>
                    <p:nvPr/>
                  </p:nvGrpSpPr>
                  <p:grpSpPr bwMode="auto">
                    <a:xfrm>
                      <a:off x="2340" y="1367"/>
                      <a:ext cx="202" cy="41"/>
                      <a:chOff x="2340" y="1367"/>
                      <a:chExt cx="202" cy="41"/>
                    </a:xfrm>
                  </p:grpSpPr>
                  <p:sp>
                    <p:nvSpPr>
                      <p:cNvPr id="59503" name="Rectangle 311"/>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504" name="Rectangle 312"/>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505" name="Rectangle 313"/>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506" name="Rectangle 314"/>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59668" name="Group 315"/>
                <p:cNvGrpSpPr>
                  <a:grpSpLocks/>
                </p:cNvGrpSpPr>
                <p:nvPr/>
              </p:nvGrpSpPr>
              <p:grpSpPr bwMode="auto">
                <a:xfrm>
                  <a:off x="2238" y="1202"/>
                  <a:ext cx="404" cy="120"/>
                  <a:chOff x="2238" y="1202"/>
                  <a:chExt cx="404" cy="120"/>
                </a:xfrm>
              </p:grpSpPr>
              <p:grpSp>
                <p:nvGrpSpPr>
                  <p:cNvPr id="59669" name="Group 316"/>
                  <p:cNvGrpSpPr>
                    <a:grpSpLocks/>
                  </p:cNvGrpSpPr>
                  <p:nvPr/>
                </p:nvGrpSpPr>
                <p:grpSpPr bwMode="auto">
                  <a:xfrm>
                    <a:off x="2238" y="1203"/>
                    <a:ext cx="47" cy="119"/>
                    <a:chOff x="2238" y="1203"/>
                    <a:chExt cx="47" cy="119"/>
                  </a:xfrm>
                </p:grpSpPr>
                <p:sp>
                  <p:nvSpPr>
                    <p:cNvPr id="59494" name="AutoShape 317"/>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59495" name="Oval 318"/>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59670" name="Group 319"/>
                    <p:cNvGrpSpPr>
                      <a:grpSpLocks/>
                    </p:cNvGrpSpPr>
                    <p:nvPr/>
                  </p:nvGrpSpPr>
                  <p:grpSpPr bwMode="auto">
                    <a:xfrm>
                      <a:off x="2268" y="1214"/>
                      <a:ext cx="17" cy="66"/>
                      <a:chOff x="2268" y="1214"/>
                      <a:chExt cx="17" cy="66"/>
                    </a:xfrm>
                  </p:grpSpPr>
                  <p:sp>
                    <p:nvSpPr>
                      <p:cNvPr id="59497" name="Rectangle 320"/>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498" name="Rectangle 321"/>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59671" name="Group 322"/>
                  <p:cNvGrpSpPr>
                    <a:grpSpLocks/>
                  </p:cNvGrpSpPr>
                  <p:nvPr/>
                </p:nvGrpSpPr>
                <p:grpSpPr bwMode="auto">
                  <a:xfrm>
                    <a:off x="2595" y="1202"/>
                    <a:ext cx="47" cy="118"/>
                    <a:chOff x="2595" y="1202"/>
                    <a:chExt cx="47" cy="118"/>
                  </a:xfrm>
                </p:grpSpPr>
                <p:sp>
                  <p:nvSpPr>
                    <p:cNvPr id="59489" name="AutoShape 323"/>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59490" name="Oval 324"/>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59686" name="Group 325"/>
                    <p:cNvGrpSpPr>
                      <a:grpSpLocks/>
                    </p:cNvGrpSpPr>
                    <p:nvPr/>
                  </p:nvGrpSpPr>
                  <p:grpSpPr bwMode="auto">
                    <a:xfrm>
                      <a:off x="2595" y="1213"/>
                      <a:ext cx="16" cy="66"/>
                      <a:chOff x="2595" y="1213"/>
                      <a:chExt cx="16" cy="66"/>
                    </a:xfrm>
                  </p:grpSpPr>
                  <p:sp>
                    <p:nvSpPr>
                      <p:cNvPr id="59492" name="Rectangle 326"/>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493" name="Rectangle 327"/>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59687" name="Group 328"/>
                <p:cNvGrpSpPr>
                  <a:grpSpLocks/>
                </p:cNvGrpSpPr>
                <p:nvPr/>
              </p:nvGrpSpPr>
              <p:grpSpPr bwMode="auto">
                <a:xfrm>
                  <a:off x="2291" y="1361"/>
                  <a:ext cx="34" cy="54"/>
                  <a:chOff x="2291" y="1361"/>
                  <a:chExt cx="34" cy="54"/>
                </a:xfrm>
              </p:grpSpPr>
              <p:sp>
                <p:nvSpPr>
                  <p:cNvPr id="59483" name="Freeform 329"/>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484" name="Freeform 330"/>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485" name="Oval 331"/>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486" name="Freeform 332"/>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59690" name="Group 333"/>
                <p:cNvGrpSpPr>
                  <a:grpSpLocks/>
                </p:cNvGrpSpPr>
                <p:nvPr/>
              </p:nvGrpSpPr>
              <p:grpSpPr bwMode="auto">
                <a:xfrm>
                  <a:off x="2559" y="1361"/>
                  <a:ext cx="33" cy="54"/>
                  <a:chOff x="2559" y="1361"/>
                  <a:chExt cx="33" cy="54"/>
                </a:xfrm>
              </p:grpSpPr>
              <p:sp>
                <p:nvSpPr>
                  <p:cNvPr id="59479" name="Freeform 334"/>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480" name="Freeform 335"/>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481" name="Oval 336"/>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482" name="Freeform 337"/>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59695" name="Group 338"/>
                <p:cNvGrpSpPr>
                  <a:grpSpLocks/>
                </p:cNvGrpSpPr>
                <p:nvPr/>
              </p:nvGrpSpPr>
              <p:grpSpPr bwMode="auto">
                <a:xfrm>
                  <a:off x="2298" y="1471"/>
                  <a:ext cx="285" cy="61"/>
                  <a:chOff x="2298" y="1471"/>
                  <a:chExt cx="285" cy="61"/>
                </a:xfrm>
              </p:grpSpPr>
              <p:grpSp>
                <p:nvGrpSpPr>
                  <p:cNvPr id="59698" name="Group 339"/>
                  <p:cNvGrpSpPr>
                    <a:grpSpLocks/>
                  </p:cNvGrpSpPr>
                  <p:nvPr/>
                </p:nvGrpSpPr>
                <p:grpSpPr bwMode="auto">
                  <a:xfrm>
                    <a:off x="2301" y="1471"/>
                    <a:ext cx="278" cy="25"/>
                    <a:chOff x="2301" y="1471"/>
                    <a:chExt cx="278" cy="25"/>
                  </a:xfrm>
                </p:grpSpPr>
                <p:sp>
                  <p:nvSpPr>
                    <p:cNvPr id="59477" name="Oval 340"/>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478" name="Rectangle 341"/>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59699" name="Group 342"/>
                  <p:cNvGrpSpPr>
                    <a:grpSpLocks/>
                  </p:cNvGrpSpPr>
                  <p:nvPr/>
                </p:nvGrpSpPr>
                <p:grpSpPr bwMode="auto">
                  <a:xfrm>
                    <a:off x="2298" y="1484"/>
                    <a:ext cx="285" cy="48"/>
                    <a:chOff x="2298" y="1484"/>
                    <a:chExt cx="285" cy="48"/>
                  </a:xfrm>
                </p:grpSpPr>
                <p:grpSp>
                  <p:nvGrpSpPr>
                    <p:cNvPr id="59701" name="Group 343"/>
                    <p:cNvGrpSpPr>
                      <a:grpSpLocks/>
                    </p:cNvGrpSpPr>
                    <p:nvPr/>
                  </p:nvGrpSpPr>
                  <p:grpSpPr bwMode="auto">
                    <a:xfrm>
                      <a:off x="2298" y="1484"/>
                      <a:ext cx="51" cy="48"/>
                      <a:chOff x="2298" y="1484"/>
                      <a:chExt cx="51" cy="48"/>
                    </a:xfrm>
                  </p:grpSpPr>
                  <p:sp>
                    <p:nvSpPr>
                      <p:cNvPr id="59475" name="Oval 344"/>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476" name="Freeform 345"/>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59706" name="Group 346"/>
                    <p:cNvGrpSpPr>
                      <a:grpSpLocks/>
                    </p:cNvGrpSpPr>
                    <p:nvPr/>
                  </p:nvGrpSpPr>
                  <p:grpSpPr bwMode="auto">
                    <a:xfrm>
                      <a:off x="2534" y="1484"/>
                      <a:ext cx="49" cy="48"/>
                      <a:chOff x="2534" y="1484"/>
                      <a:chExt cx="49" cy="48"/>
                    </a:xfrm>
                  </p:grpSpPr>
                  <p:sp>
                    <p:nvSpPr>
                      <p:cNvPr id="59473" name="Oval 347"/>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59474" name="Freeform 348"/>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59708" name="Group 349"/>
                <p:cNvGrpSpPr>
                  <a:grpSpLocks/>
                </p:cNvGrpSpPr>
                <p:nvPr/>
              </p:nvGrpSpPr>
              <p:grpSpPr bwMode="auto">
                <a:xfrm>
                  <a:off x="2274" y="1429"/>
                  <a:ext cx="332" cy="38"/>
                  <a:chOff x="2274" y="1429"/>
                  <a:chExt cx="332" cy="38"/>
                </a:xfrm>
              </p:grpSpPr>
              <p:sp>
                <p:nvSpPr>
                  <p:cNvPr id="59462" name="Rectangle 350"/>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59709" name="Group 351"/>
                  <p:cNvGrpSpPr>
                    <a:grpSpLocks/>
                  </p:cNvGrpSpPr>
                  <p:nvPr/>
                </p:nvGrpSpPr>
                <p:grpSpPr bwMode="auto">
                  <a:xfrm>
                    <a:off x="2295" y="1432"/>
                    <a:ext cx="293" cy="23"/>
                    <a:chOff x="2295" y="1432"/>
                    <a:chExt cx="293" cy="23"/>
                  </a:xfrm>
                </p:grpSpPr>
                <p:sp>
                  <p:nvSpPr>
                    <p:cNvPr id="59464" name="Rectangle 352"/>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465" name="Rectangle 353"/>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466" name="Rectangle 354"/>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467" name="Rectangle 355"/>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468" name="Freeform 356"/>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59712" name="Group 357"/>
                <p:cNvGrpSpPr>
                  <a:grpSpLocks/>
                </p:cNvGrpSpPr>
                <p:nvPr/>
              </p:nvGrpSpPr>
              <p:grpSpPr bwMode="auto">
                <a:xfrm>
                  <a:off x="2309" y="1177"/>
                  <a:ext cx="268" cy="136"/>
                  <a:chOff x="2309" y="1177"/>
                  <a:chExt cx="268" cy="136"/>
                </a:xfrm>
              </p:grpSpPr>
              <p:sp>
                <p:nvSpPr>
                  <p:cNvPr id="59439" name="Freeform 358"/>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59440" name="Freeform 359"/>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59714" name="Group 360"/>
                  <p:cNvGrpSpPr>
                    <a:grpSpLocks/>
                  </p:cNvGrpSpPr>
                  <p:nvPr/>
                </p:nvGrpSpPr>
                <p:grpSpPr bwMode="auto">
                  <a:xfrm>
                    <a:off x="2330" y="1211"/>
                    <a:ext cx="83" cy="102"/>
                    <a:chOff x="2330" y="1211"/>
                    <a:chExt cx="83" cy="102"/>
                  </a:xfrm>
                </p:grpSpPr>
                <p:sp>
                  <p:nvSpPr>
                    <p:cNvPr id="59460" name="Rectangle 361"/>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461" name="Freeform 362"/>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59804" name="Group 363"/>
                  <p:cNvGrpSpPr>
                    <a:grpSpLocks/>
                  </p:cNvGrpSpPr>
                  <p:nvPr/>
                </p:nvGrpSpPr>
                <p:grpSpPr bwMode="auto">
                  <a:xfrm>
                    <a:off x="2509" y="1193"/>
                    <a:ext cx="43" cy="39"/>
                    <a:chOff x="2509" y="1193"/>
                    <a:chExt cx="43" cy="39"/>
                  </a:xfrm>
                </p:grpSpPr>
                <p:grpSp>
                  <p:nvGrpSpPr>
                    <p:cNvPr id="59805" name="Group 364"/>
                    <p:cNvGrpSpPr>
                      <a:grpSpLocks/>
                    </p:cNvGrpSpPr>
                    <p:nvPr/>
                  </p:nvGrpSpPr>
                  <p:grpSpPr bwMode="auto">
                    <a:xfrm>
                      <a:off x="2509" y="1202"/>
                      <a:ext cx="36" cy="30"/>
                      <a:chOff x="2509" y="1202"/>
                      <a:chExt cx="36" cy="30"/>
                    </a:xfrm>
                  </p:grpSpPr>
                  <p:sp>
                    <p:nvSpPr>
                      <p:cNvPr id="59458" name="Line 365"/>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9459" name="Line 366"/>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59806" name="Group 367"/>
                    <p:cNvGrpSpPr>
                      <a:grpSpLocks/>
                    </p:cNvGrpSpPr>
                    <p:nvPr/>
                  </p:nvGrpSpPr>
                  <p:grpSpPr bwMode="auto">
                    <a:xfrm>
                      <a:off x="2518" y="1193"/>
                      <a:ext cx="34" cy="29"/>
                      <a:chOff x="2518" y="1193"/>
                      <a:chExt cx="34" cy="29"/>
                    </a:xfrm>
                  </p:grpSpPr>
                  <p:sp>
                    <p:nvSpPr>
                      <p:cNvPr id="59456" name="Line 368"/>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9457" name="Line 369"/>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59443" name="Rectangle 370"/>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59807" name="Group 371"/>
                  <p:cNvGrpSpPr>
                    <a:grpSpLocks/>
                  </p:cNvGrpSpPr>
                  <p:nvPr/>
                </p:nvGrpSpPr>
                <p:grpSpPr bwMode="auto">
                  <a:xfrm>
                    <a:off x="2474" y="1211"/>
                    <a:ext cx="83" cy="101"/>
                    <a:chOff x="2474" y="1211"/>
                    <a:chExt cx="83" cy="101"/>
                  </a:xfrm>
                </p:grpSpPr>
                <p:sp>
                  <p:nvSpPr>
                    <p:cNvPr id="59452" name="Rectangle 372"/>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59453" name="Freeform 373"/>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384" name="Group 374"/>
                  <p:cNvGrpSpPr>
                    <a:grpSpLocks/>
                  </p:cNvGrpSpPr>
                  <p:nvPr/>
                </p:nvGrpSpPr>
                <p:grpSpPr bwMode="auto">
                  <a:xfrm>
                    <a:off x="2367" y="1193"/>
                    <a:ext cx="41" cy="39"/>
                    <a:chOff x="2367" y="1193"/>
                    <a:chExt cx="41" cy="39"/>
                  </a:xfrm>
                </p:grpSpPr>
                <p:grpSp>
                  <p:nvGrpSpPr>
                    <p:cNvPr id="385" name="Group 375"/>
                    <p:cNvGrpSpPr>
                      <a:grpSpLocks/>
                    </p:cNvGrpSpPr>
                    <p:nvPr/>
                  </p:nvGrpSpPr>
                  <p:grpSpPr bwMode="auto">
                    <a:xfrm>
                      <a:off x="2367" y="1202"/>
                      <a:ext cx="34" cy="30"/>
                      <a:chOff x="2367" y="1202"/>
                      <a:chExt cx="34" cy="30"/>
                    </a:xfrm>
                  </p:grpSpPr>
                  <p:sp>
                    <p:nvSpPr>
                      <p:cNvPr id="59450" name="Line 376"/>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9451" name="Line 377"/>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386" name="Group 378"/>
                    <p:cNvGrpSpPr>
                      <a:grpSpLocks/>
                    </p:cNvGrpSpPr>
                    <p:nvPr/>
                  </p:nvGrpSpPr>
                  <p:grpSpPr bwMode="auto">
                    <a:xfrm>
                      <a:off x="2376" y="1193"/>
                      <a:ext cx="32" cy="29"/>
                      <a:chOff x="2376" y="1193"/>
                      <a:chExt cx="32" cy="29"/>
                    </a:xfrm>
                  </p:grpSpPr>
                  <p:sp>
                    <p:nvSpPr>
                      <p:cNvPr id="59448" name="Line 379"/>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9449" name="Line 380"/>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59413" name="Rectangle 381"/>
              <p:cNvSpPr>
                <a:spLocks noChangeArrowheads="1"/>
              </p:cNvSpPr>
              <p:nvPr/>
            </p:nvSpPr>
            <p:spPr bwMode="auto">
              <a:xfrm>
                <a:off x="1152" y="2688"/>
                <a:ext cx="1344" cy="864"/>
              </a:xfrm>
              <a:prstGeom prst="rect">
                <a:avLst/>
              </a:prstGeom>
              <a:noFill/>
              <a:ln w="9525">
                <a:solidFill>
                  <a:schemeClr val="tx1"/>
                </a:solidFill>
                <a:miter lim="800000"/>
                <a:headEnd/>
                <a:tailEnd/>
              </a:ln>
            </p:spPr>
            <p:txBody>
              <a:bodyPr wrap="none" anchor="ctr"/>
              <a:lstStyle/>
              <a:p>
                <a:endParaRPr lang="zh-TW" altLang="en-US"/>
              </a:p>
            </p:txBody>
          </p:sp>
          <p:sp>
            <p:nvSpPr>
              <p:cNvPr id="59414" name="Oval 382"/>
              <p:cNvSpPr>
                <a:spLocks noChangeArrowheads="1"/>
              </p:cNvSpPr>
              <p:nvPr/>
            </p:nvSpPr>
            <p:spPr bwMode="auto">
              <a:xfrm>
                <a:off x="2736" y="3792"/>
                <a:ext cx="1296" cy="192"/>
              </a:xfrm>
              <a:prstGeom prst="ellipse">
                <a:avLst/>
              </a:prstGeom>
              <a:solidFill>
                <a:schemeClr val="hlink"/>
              </a:solidFill>
              <a:ln w="9525">
                <a:noFill/>
                <a:round/>
                <a:headEnd/>
                <a:tailEnd/>
              </a:ln>
            </p:spPr>
            <p:txBody>
              <a:bodyPr wrap="none" anchor="ctr"/>
              <a:lstStyle/>
              <a:p>
                <a:r>
                  <a:rPr lang="zh-TW" altLang="en-US" sz="2400">
                    <a:solidFill>
                      <a:srgbClr val="000000"/>
                    </a:solidFill>
                    <a:latin typeface="Times New Roman" pitchFamily="18" charset="0"/>
                    <a:ea typeface="標楷體" pitchFamily="65" charset="-120"/>
                  </a:rPr>
                  <a:t>台灣</a:t>
                </a:r>
              </a:p>
            </p:txBody>
          </p:sp>
          <p:sp>
            <p:nvSpPr>
              <p:cNvPr id="59415" name="AutoShape 383"/>
              <p:cNvSpPr>
                <a:spLocks noChangeArrowheads="1"/>
              </p:cNvSpPr>
              <p:nvPr/>
            </p:nvSpPr>
            <p:spPr bwMode="auto">
              <a:xfrm>
                <a:off x="1712" y="3312"/>
                <a:ext cx="132" cy="130"/>
              </a:xfrm>
              <a:prstGeom prst="rightArrow">
                <a:avLst>
                  <a:gd name="adj1" fmla="val 50000"/>
                  <a:gd name="adj2" fmla="val 25385"/>
                </a:avLst>
              </a:prstGeom>
              <a:solidFill>
                <a:schemeClr val="accent2"/>
              </a:solidFill>
              <a:ln w="9525">
                <a:noFill/>
                <a:miter lim="800000"/>
                <a:headEnd/>
                <a:tailEnd/>
              </a:ln>
            </p:spPr>
            <p:txBody>
              <a:bodyPr wrap="none" anchor="ctr"/>
              <a:lstStyle/>
              <a:p>
                <a:endParaRPr lang="zh-TW" altLang="en-US"/>
              </a:p>
            </p:txBody>
          </p:sp>
          <p:sp>
            <p:nvSpPr>
              <p:cNvPr id="59416" name="AutoShape 384"/>
              <p:cNvSpPr>
                <a:spLocks noChangeArrowheads="1"/>
              </p:cNvSpPr>
              <p:nvPr/>
            </p:nvSpPr>
            <p:spPr bwMode="auto">
              <a:xfrm>
                <a:off x="2496" y="2880"/>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sp>
            <p:nvSpPr>
              <p:cNvPr id="59417" name="AutoShape 385"/>
              <p:cNvSpPr>
                <a:spLocks noChangeArrowheads="1"/>
              </p:cNvSpPr>
              <p:nvPr/>
            </p:nvSpPr>
            <p:spPr bwMode="auto">
              <a:xfrm>
                <a:off x="4128" y="2832"/>
                <a:ext cx="125" cy="130"/>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zh-TW" altLang="en-US"/>
              </a:p>
            </p:txBody>
          </p:sp>
          <p:sp>
            <p:nvSpPr>
              <p:cNvPr id="59418" name="AutoShape 386"/>
              <p:cNvSpPr>
                <a:spLocks noChangeArrowheads="1"/>
              </p:cNvSpPr>
              <p:nvPr/>
            </p:nvSpPr>
            <p:spPr bwMode="auto">
              <a:xfrm>
                <a:off x="4848" y="2832"/>
                <a:ext cx="138" cy="130"/>
              </a:xfrm>
              <a:prstGeom prst="rightArrow">
                <a:avLst>
                  <a:gd name="adj1" fmla="val 50000"/>
                  <a:gd name="adj2" fmla="val 26538"/>
                </a:avLst>
              </a:prstGeom>
              <a:solidFill>
                <a:schemeClr val="accent2"/>
              </a:solidFill>
              <a:ln w="9525">
                <a:noFill/>
                <a:miter lim="800000"/>
                <a:headEnd/>
                <a:tailEnd/>
              </a:ln>
            </p:spPr>
            <p:txBody>
              <a:bodyPr wrap="none" anchor="ctr"/>
              <a:lstStyle/>
              <a:p>
                <a:endParaRPr lang="zh-TW" altLang="en-US"/>
              </a:p>
            </p:txBody>
          </p:sp>
          <p:sp>
            <p:nvSpPr>
              <p:cNvPr id="59419" name="Rectangle 387"/>
              <p:cNvSpPr>
                <a:spLocks noChangeArrowheads="1"/>
              </p:cNvSpPr>
              <p:nvPr/>
            </p:nvSpPr>
            <p:spPr bwMode="auto">
              <a:xfrm>
                <a:off x="2640" y="2304"/>
                <a:ext cx="528" cy="768"/>
              </a:xfrm>
              <a:prstGeom prst="rect">
                <a:avLst/>
              </a:prstGeom>
              <a:noFill/>
              <a:ln w="9525">
                <a:solidFill>
                  <a:schemeClr val="tx1"/>
                </a:solidFill>
                <a:miter lim="800000"/>
                <a:headEnd/>
                <a:tailEnd/>
              </a:ln>
            </p:spPr>
            <p:txBody>
              <a:bodyPr wrap="none" anchor="ctr"/>
              <a:lstStyle/>
              <a:p>
                <a:endParaRPr lang="zh-TW" altLang="en-US"/>
              </a:p>
            </p:txBody>
          </p:sp>
          <p:sp>
            <p:nvSpPr>
              <p:cNvPr id="59420" name="Rectangle 388"/>
              <p:cNvSpPr>
                <a:spLocks noChangeArrowheads="1"/>
              </p:cNvSpPr>
              <p:nvPr/>
            </p:nvSpPr>
            <p:spPr bwMode="auto">
              <a:xfrm>
                <a:off x="3456" y="2592"/>
                <a:ext cx="624" cy="864"/>
              </a:xfrm>
              <a:prstGeom prst="rect">
                <a:avLst/>
              </a:prstGeom>
              <a:noFill/>
              <a:ln w="9525">
                <a:solidFill>
                  <a:schemeClr val="tx1"/>
                </a:solidFill>
                <a:miter lim="800000"/>
                <a:headEnd/>
                <a:tailEnd/>
              </a:ln>
            </p:spPr>
            <p:txBody>
              <a:bodyPr wrap="none" anchor="ctr"/>
              <a:lstStyle/>
              <a:p>
                <a:endParaRPr lang="zh-TW" altLang="en-US"/>
              </a:p>
            </p:txBody>
          </p:sp>
          <p:sp>
            <p:nvSpPr>
              <p:cNvPr id="59421" name="Rectangle 389"/>
              <p:cNvSpPr>
                <a:spLocks noChangeArrowheads="1"/>
              </p:cNvSpPr>
              <p:nvPr/>
            </p:nvSpPr>
            <p:spPr bwMode="auto">
              <a:xfrm>
                <a:off x="4272" y="2256"/>
                <a:ext cx="576" cy="864"/>
              </a:xfrm>
              <a:prstGeom prst="rect">
                <a:avLst/>
              </a:prstGeom>
              <a:noFill/>
              <a:ln w="9525">
                <a:solidFill>
                  <a:schemeClr val="tx1"/>
                </a:solidFill>
                <a:miter lim="800000"/>
                <a:headEnd/>
                <a:tailEnd/>
              </a:ln>
            </p:spPr>
            <p:txBody>
              <a:bodyPr wrap="none" anchor="ctr"/>
              <a:lstStyle/>
              <a:p>
                <a:endParaRPr lang="zh-TW" altLang="en-US"/>
              </a:p>
            </p:txBody>
          </p:sp>
          <p:sp>
            <p:nvSpPr>
              <p:cNvPr id="59422" name="Rectangle 390"/>
              <p:cNvSpPr>
                <a:spLocks noChangeArrowheads="1"/>
              </p:cNvSpPr>
              <p:nvPr/>
            </p:nvSpPr>
            <p:spPr bwMode="auto">
              <a:xfrm>
                <a:off x="4992" y="2592"/>
                <a:ext cx="599" cy="864"/>
              </a:xfrm>
              <a:prstGeom prst="rect">
                <a:avLst/>
              </a:prstGeom>
              <a:noFill/>
              <a:ln w="9525">
                <a:solidFill>
                  <a:schemeClr val="tx1"/>
                </a:solidFill>
                <a:miter lim="800000"/>
                <a:headEnd/>
                <a:tailEnd/>
              </a:ln>
            </p:spPr>
            <p:txBody>
              <a:bodyPr wrap="none" anchor="ctr"/>
              <a:lstStyle/>
              <a:p>
                <a:endParaRPr lang="zh-TW" altLang="en-US"/>
              </a:p>
            </p:txBody>
          </p:sp>
          <p:sp>
            <p:nvSpPr>
              <p:cNvPr id="59423" name="Oval 391"/>
              <p:cNvSpPr>
                <a:spLocks noChangeArrowheads="1"/>
              </p:cNvSpPr>
              <p:nvPr/>
            </p:nvSpPr>
            <p:spPr bwMode="auto">
              <a:xfrm>
                <a:off x="2928" y="1872"/>
                <a:ext cx="1008" cy="240"/>
              </a:xfrm>
              <a:prstGeom prst="ellipse">
                <a:avLst/>
              </a:prstGeom>
              <a:solidFill>
                <a:schemeClr val="hlink"/>
              </a:solidFill>
              <a:ln w="9525">
                <a:noFill/>
                <a:round/>
                <a:headEnd/>
                <a:tailEnd/>
              </a:ln>
            </p:spPr>
            <p:txBody>
              <a:bodyPr wrap="none" anchor="ctr"/>
              <a:lstStyle/>
              <a:p>
                <a:r>
                  <a:rPr lang="zh-TW" altLang="en-US" sz="2400">
                    <a:solidFill>
                      <a:srgbClr val="000000"/>
                    </a:solidFill>
                    <a:latin typeface="Times New Roman" pitchFamily="18" charset="0"/>
                    <a:ea typeface="標楷體" pitchFamily="65" charset="-120"/>
                  </a:rPr>
                  <a:t>大陸</a:t>
                </a:r>
              </a:p>
            </p:txBody>
          </p:sp>
          <p:sp>
            <p:nvSpPr>
              <p:cNvPr id="59424" name="Line 392"/>
              <p:cNvSpPr>
                <a:spLocks noChangeShapeType="1"/>
              </p:cNvSpPr>
              <p:nvPr/>
            </p:nvSpPr>
            <p:spPr bwMode="auto">
              <a:xfrm flipV="1">
                <a:off x="2832" y="2064"/>
                <a:ext cx="292" cy="222"/>
              </a:xfrm>
              <a:prstGeom prst="line">
                <a:avLst/>
              </a:prstGeom>
              <a:noFill/>
              <a:ln w="9525">
                <a:solidFill>
                  <a:schemeClr val="tx1"/>
                </a:solidFill>
                <a:round/>
                <a:headEnd/>
                <a:tailEnd type="triangle" w="med" len="med"/>
              </a:ln>
            </p:spPr>
            <p:txBody>
              <a:bodyPr/>
              <a:lstStyle/>
              <a:p>
                <a:endParaRPr lang="zh-TW" altLang="en-US"/>
              </a:p>
            </p:txBody>
          </p:sp>
          <p:sp>
            <p:nvSpPr>
              <p:cNvPr id="59425" name="Line 393"/>
              <p:cNvSpPr>
                <a:spLocks noChangeShapeType="1"/>
              </p:cNvSpPr>
              <p:nvPr/>
            </p:nvSpPr>
            <p:spPr bwMode="auto">
              <a:xfrm flipH="1" flipV="1">
                <a:off x="3888" y="2112"/>
                <a:ext cx="528" cy="130"/>
              </a:xfrm>
              <a:prstGeom prst="line">
                <a:avLst/>
              </a:prstGeom>
              <a:noFill/>
              <a:ln w="9525">
                <a:solidFill>
                  <a:schemeClr val="tx1"/>
                </a:solidFill>
                <a:round/>
                <a:headEnd/>
                <a:tailEnd type="triangle" w="med" len="med"/>
              </a:ln>
            </p:spPr>
            <p:txBody>
              <a:bodyPr/>
              <a:lstStyle/>
              <a:p>
                <a:endParaRPr lang="zh-TW" altLang="en-US"/>
              </a:p>
            </p:txBody>
          </p:sp>
          <p:sp>
            <p:nvSpPr>
              <p:cNvPr id="59426" name="Line 394"/>
              <p:cNvSpPr>
                <a:spLocks noChangeShapeType="1"/>
              </p:cNvSpPr>
              <p:nvPr/>
            </p:nvSpPr>
            <p:spPr bwMode="auto">
              <a:xfrm>
                <a:off x="1824" y="3600"/>
                <a:ext cx="816" cy="288"/>
              </a:xfrm>
              <a:prstGeom prst="line">
                <a:avLst/>
              </a:prstGeom>
              <a:noFill/>
              <a:ln w="9525">
                <a:solidFill>
                  <a:schemeClr val="tx1"/>
                </a:solidFill>
                <a:round/>
                <a:headEnd/>
                <a:tailEnd type="triangle" w="med" len="med"/>
              </a:ln>
            </p:spPr>
            <p:txBody>
              <a:bodyPr/>
              <a:lstStyle/>
              <a:p>
                <a:endParaRPr lang="zh-TW" altLang="en-US"/>
              </a:p>
            </p:txBody>
          </p:sp>
          <p:sp>
            <p:nvSpPr>
              <p:cNvPr id="59427" name="Line 395"/>
              <p:cNvSpPr>
                <a:spLocks noChangeShapeType="1"/>
              </p:cNvSpPr>
              <p:nvPr/>
            </p:nvSpPr>
            <p:spPr bwMode="auto">
              <a:xfrm flipH="1">
                <a:off x="3600" y="3504"/>
                <a:ext cx="96" cy="240"/>
              </a:xfrm>
              <a:prstGeom prst="line">
                <a:avLst/>
              </a:prstGeom>
              <a:noFill/>
              <a:ln w="9525">
                <a:solidFill>
                  <a:schemeClr val="tx1"/>
                </a:solidFill>
                <a:round/>
                <a:headEnd/>
                <a:tailEnd type="triangle" w="med" len="med"/>
              </a:ln>
            </p:spPr>
            <p:txBody>
              <a:bodyPr/>
              <a:lstStyle/>
              <a:p>
                <a:endParaRPr lang="zh-TW" altLang="en-US"/>
              </a:p>
            </p:txBody>
          </p:sp>
          <p:sp>
            <p:nvSpPr>
              <p:cNvPr id="59428" name="Line 396"/>
              <p:cNvSpPr>
                <a:spLocks noChangeShapeType="1"/>
              </p:cNvSpPr>
              <p:nvPr/>
            </p:nvSpPr>
            <p:spPr bwMode="auto">
              <a:xfrm flipH="1">
                <a:off x="4032" y="3456"/>
                <a:ext cx="960" cy="384"/>
              </a:xfrm>
              <a:prstGeom prst="line">
                <a:avLst/>
              </a:prstGeom>
              <a:noFill/>
              <a:ln w="9525">
                <a:solidFill>
                  <a:schemeClr val="tx1"/>
                </a:solidFill>
                <a:round/>
                <a:headEnd/>
                <a:tailEnd type="triangle" w="med" len="med"/>
              </a:ln>
            </p:spPr>
            <p:txBody>
              <a:bodyPr/>
              <a:lstStyle/>
              <a:p>
                <a:endParaRPr lang="zh-TW" altLang="en-US"/>
              </a:p>
            </p:txBody>
          </p:sp>
          <p:sp>
            <p:nvSpPr>
              <p:cNvPr id="1657230" name="Rectangle 398"/>
              <p:cNvSpPr>
                <a:spLocks noChangeArrowheads="1"/>
              </p:cNvSpPr>
              <p:nvPr/>
            </p:nvSpPr>
            <p:spPr bwMode="auto">
              <a:xfrm>
                <a:off x="240" y="2880"/>
                <a:ext cx="692" cy="288"/>
              </a:xfrm>
              <a:prstGeom prst="rect">
                <a:avLst/>
              </a:prstGeom>
              <a:solidFill>
                <a:srgbClr val="FFCC00"/>
              </a:solidFill>
              <a:ln w="9525">
                <a:noFill/>
                <a:miter lim="800000"/>
                <a:headEnd/>
                <a:tailEnd/>
              </a:ln>
              <a:effectLst>
                <a:outerShdw dist="107763" dir="18900000" algn="ctr" rotWithShape="0">
                  <a:schemeClr val="bg2"/>
                </a:outerShdw>
              </a:effectLst>
            </p:spPr>
            <p:txBody>
              <a:bodyPr wrap="none">
                <a:spAutoFit/>
              </a:bodyPr>
              <a:lstStyle/>
              <a:p>
                <a:pPr algn="l">
                  <a:defRPr/>
                </a:pPr>
                <a:r>
                  <a:rPr lang="zh-TW" altLang="en-US" sz="2400" b="1">
                    <a:solidFill>
                      <a:srgbClr val="FF0000"/>
                    </a:solidFill>
                    <a:latin typeface="Times New Roman" pitchFamily="18" charset="0"/>
                    <a:ea typeface="標楷體" pitchFamily="65" charset="-120"/>
                  </a:rPr>
                  <a:t>分工後</a:t>
                </a:r>
              </a:p>
            </p:txBody>
          </p:sp>
          <p:sp>
            <p:nvSpPr>
              <p:cNvPr id="59430" name="Line 400"/>
              <p:cNvSpPr>
                <a:spLocks noChangeShapeType="1"/>
              </p:cNvSpPr>
              <p:nvPr/>
            </p:nvSpPr>
            <p:spPr bwMode="auto">
              <a:xfrm>
                <a:off x="3312" y="2160"/>
                <a:ext cx="0" cy="1536"/>
              </a:xfrm>
              <a:prstGeom prst="line">
                <a:avLst/>
              </a:prstGeom>
              <a:noFill/>
              <a:ln w="38100">
                <a:solidFill>
                  <a:schemeClr val="tx1"/>
                </a:solidFill>
                <a:prstDash val="sysDot"/>
                <a:round/>
                <a:headEnd/>
                <a:tailEnd type="triangle" w="med" len="med"/>
              </a:ln>
            </p:spPr>
            <p:txBody>
              <a:bodyPr wrap="none"/>
              <a:lstStyle/>
              <a:p>
                <a:endParaRPr lang="zh-TW" altLang="en-US"/>
              </a:p>
            </p:txBody>
          </p:sp>
          <p:sp>
            <p:nvSpPr>
              <p:cNvPr id="59431" name="AutoShape 407"/>
              <p:cNvSpPr>
                <a:spLocks noChangeArrowheads="1"/>
              </p:cNvSpPr>
              <p:nvPr/>
            </p:nvSpPr>
            <p:spPr bwMode="auto">
              <a:xfrm>
                <a:off x="3264" y="2880"/>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59634"/>
                                        </p:tgtEl>
                                        <p:attrNameLst>
                                          <p:attrName>style.visibility</p:attrName>
                                        </p:attrNameLst>
                                      </p:cBhvr>
                                      <p:to>
                                        <p:strVal val="visible"/>
                                      </p:to>
                                    </p:set>
                                    <p:animEffect transition="in" filter="slide(fromTop)">
                                      <p:cBhvr>
                                        <p:cTn id="12" dur="3000"/>
                                        <p:tgtEl>
                                          <p:spTgt spid="5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投影片編號版面配置區 3"/>
          <p:cNvSpPr>
            <a:spLocks noGrp="1"/>
          </p:cNvSpPr>
          <p:nvPr>
            <p:ph type="sldNum" sz="quarter" idx="12"/>
          </p:nvPr>
        </p:nvSpPr>
        <p:spPr/>
        <p:txBody>
          <a:bodyPr/>
          <a:lstStyle/>
          <a:p>
            <a:pPr>
              <a:defRPr/>
            </a:pPr>
            <a:fld id="{1201AE76-7885-4820-8B5B-339EBC0FE551}" type="slidenum">
              <a:rPr lang="en-US" altLang="zh-TW"/>
              <a:pPr>
                <a:defRPr/>
              </a:pPr>
              <a:t>7</a:t>
            </a:fld>
            <a:endParaRPr lang="en-US" altLang="zh-TW"/>
          </a:p>
        </p:txBody>
      </p:sp>
      <p:grpSp>
        <p:nvGrpSpPr>
          <p:cNvPr id="2" name="Group 408"/>
          <p:cNvGrpSpPr>
            <a:grpSpLocks/>
          </p:cNvGrpSpPr>
          <p:nvPr/>
        </p:nvGrpSpPr>
        <p:grpSpPr bwMode="auto">
          <a:xfrm>
            <a:off x="685800" y="3886200"/>
            <a:ext cx="8229600" cy="2209800"/>
            <a:chOff x="432" y="2448"/>
            <a:chExt cx="5184" cy="1392"/>
          </a:xfrm>
        </p:grpSpPr>
        <p:pic>
          <p:nvPicPr>
            <p:cNvPr id="60627" name="Picture 2"/>
            <p:cNvPicPr>
              <a:picLocks noChangeArrowheads="1"/>
            </p:cNvPicPr>
            <p:nvPr/>
          </p:nvPicPr>
          <p:blipFill>
            <a:blip r:embed="rId2"/>
            <a:srcRect/>
            <a:stretch>
              <a:fillRect/>
            </a:stretch>
          </p:blipFill>
          <p:spPr bwMode="auto">
            <a:xfrm rot="10800000" flipV="1">
              <a:off x="5088" y="3168"/>
              <a:ext cx="368" cy="336"/>
            </a:xfrm>
            <a:prstGeom prst="rect">
              <a:avLst/>
            </a:prstGeom>
            <a:noFill/>
            <a:ln w="9525">
              <a:noFill/>
              <a:miter lim="800000"/>
              <a:headEnd/>
              <a:tailEnd/>
            </a:ln>
          </p:spPr>
        </p:pic>
        <p:pic>
          <p:nvPicPr>
            <p:cNvPr id="60628" name="Picture 3"/>
            <p:cNvPicPr>
              <a:picLocks noChangeArrowheads="1"/>
            </p:cNvPicPr>
            <p:nvPr/>
          </p:nvPicPr>
          <p:blipFill>
            <a:blip r:embed="rId3"/>
            <a:srcRect/>
            <a:stretch>
              <a:fillRect/>
            </a:stretch>
          </p:blipFill>
          <p:spPr bwMode="auto">
            <a:xfrm rot="10800000" flipV="1">
              <a:off x="2064" y="3216"/>
              <a:ext cx="491" cy="288"/>
            </a:xfrm>
            <a:prstGeom prst="rect">
              <a:avLst/>
            </a:prstGeom>
            <a:noFill/>
            <a:ln w="9525">
              <a:noFill/>
              <a:miter lim="800000"/>
              <a:headEnd/>
              <a:tailEnd/>
            </a:ln>
          </p:spPr>
        </p:pic>
        <p:grpSp>
          <p:nvGrpSpPr>
            <p:cNvPr id="3" name="Group 4"/>
            <p:cNvGrpSpPr>
              <a:grpSpLocks/>
            </p:cNvGrpSpPr>
            <p:nvPr/>
          </p:nvGrpSpPr>
          <p:grpSpPr bwMode="auto">
            <a:xfrm>
              <a:off x="2928" y="3216"/>
              <a:ext cx="372" cy="298"/>
              <a:chOff x="622" y="2034"/>
              <a:chExt cx="434" cy="439"/>
            </a:xfrm>
          </p:grpSpPr>
          <p:sp>
            <p:nvSpPr>
              <p:cNvPr id="60741" name="Freeform 5"/>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60742" name="Freeform 6"/>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60743" name="Freeform 7"/>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60744" name="Freeform 8"/>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60745" name="Freeform 9"/>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60746" name="Freeform 10"/>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60747" name="Freeform 11"/>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60748" name="Freeform 12"/>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60749" name="Freeform 13"/>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60750" name="Freeform 14"/>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60751" name="Freeform 15"/>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60752" name="Freeform 16"/>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60753" name="Freeform 17"/>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60754" name="Freeform 18"/>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60755" name="Freeform 19"/>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60756" name="Freeform 20"/>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60757" name="Freeform 21"/>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60758" name="Freeform 22"/>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60759" name="Freeform 23"/>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60760" name="Freeform 24"/>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60761" name="Freeform 25"/>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60762" name="Freeform 26"/>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60763" name="Freeform 27"/>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60764" name="Freeform 28"/>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60765" name="Freeform 29"/>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60766" name="Freeform 30"/>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60767" name="Freeform 31"/>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60768" name="Freeform 32"/>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60769" name="Freeform 33"/>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60770" name="Freeform 34"/>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60771" name="Freeform 35"/>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60772" name="Freeform 36"/>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60773" name="Freeform 37"/>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60774" name="Freeform 38"/>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60775" name="Freeform 39"/>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60776" name="Freeform 40"/>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60777" name="Freeform 41"/>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60778" name="Freeform 42"/>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60779" name="Freeform 43"/>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60780" name="Freeform 44"/>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60781" name="Freeform 45"/>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60782" name="Freeform 46"/>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60783" name="Freeform 47"/>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60784" name="Freeform 48"/>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60785" name="Freeform 49"/>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60786" name="Freeform 50"/>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60787" name="Freeform 51"/>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60788" name="Freeform 52"/>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60789" name="Freeform 53"/>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60790" name="Freeform 54"/>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60791" name="Freeform 55"/>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60792" name="Freeform 56"/>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60793" name="Freeform 57"/>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60794" name="Freeform 58"/>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60795" name="Freeform 59"/>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60796" name="Freeform 60"/>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60797" name="Freeform 61"/>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60798" name="Freeform 62"/>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60799" name="Freeform 63"/>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60800" name="Freeform 64"/>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60801" name="Freeform 65"/>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60802" name="Freeform 66"/>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60803" name="Freeform 67"/>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60804" name="Freeform 68"/>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60805" name="Freeform 69"/>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60806" name="Freeform 70"/>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60807" name="Freeform 71"/>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60808" name="Freeform 72"/>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60809" name="Freeform 73"/>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60810" name="Freeform 74"/>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60811" name="Freeform 75"/>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60812" name="Freeform 76"/>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60813" name="Freeform 77"/>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60814" name="Freeform 78"/>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60815" name="Freeform 79"/>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60816" name="Freeform 80"/>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60817" name="Freeform 81"/>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60818" name="Freeform 82"/>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60819" name="Freeform 83"/>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60820" name="Freeform 84"/>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60630" name="Text Box 85"/>
            <p:cNvSpPr txBox="1">
              <a:spLocks noChangeArrowheads="1"/>
            </p:cNvSpPr>
            <p:nvPr/>
          </p:nvSpPr>
          <p:spPr bwMode="auto">
            <a:xfrm>
              <a:off x="1248" y="355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研發</a:t>
              </a:r>
            </a:p>
          </p:txBody>
        </p:sp>
        <p:sp>
          <p:nvSpPr>
            <p:cNvPr id="60631" name="Text Box 86"/>
            <p:cNvSpPr txBox="1">
              <a:spLocks noChangeArrowheads="1"/>
            </p:cNvSpPr>
            <p:nvPr/>
          </p:nvSpPr>
          <p:spPr bwMode="auto">
            <a:xfrm>
              <a:off x="2064" y="355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採購</a:t>
              </a:r>
            </a:p>
          </p:txBody>
        </p:sp>
        <p:sp>
          <p:nvSpPr>
            <p:cNvPr id="60632" name="Text Box 87"/>
            <p:cNvSpPr txBox="1">
              <a:spLocks noChangeArrowheads="1"/>
            </p:cNvSpPr>
            <p:nvPr/>
          </p:nvSpPr>
          <p:spPr bwMode="auto">
            <a:xfrm>
              <a:off x="2928" y="355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製造</a:t>
              </a:r>
            </a:p>
          </p:txBody>
        </p:sp>
        <p:sp>
          <p:nvSpPr>
            <p:cNvPr id="60633" name="Text Box 88"/>
            <p:cNvSpPr txBox="1">
              <a:spLocks noChangeArrowheads="1"/>
            </p:cNvSpPr>
            <p:nvPr/>
          </p:nvSpPr>
          <p:spPr bwMode="auto">
            <a:xfrm>
              <a:off x="3744" y="355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銷售</a:t>
              </a:r>
            </a:p>
          </p:txBody>
        </p:sp>
        <p:sp>
          <p:nvSpPr>
            <p:cNvPr id="60634" name="Text Box 89"/>
            <p:cNvSpPr txBox="1">
              <a:spLocks noChangeArrowheads="1"/>
            </p:cNvSpPr>
            <p:nvPr/>
          </p:nvSpPr>
          <p:spPr bwMode="auto">
            <a:xfrm>
              <a:off x="4416" y="355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配送</a:t>
              </a:r>
            </a:p>
          </p:txBody>
        </p:sp>
        <p:sp>
          <p:nvSpPr>
            <p:cNvPr id="60635" name="Text Box 90"/>
            <p:cNvSpPr txBox="1">
              <a:spLocks noChangeArrowheads="1"/>
            </p:cNvSpPr>
            <p:nvPr/>
          </p:nvSpPr>
          <p:spPr bwMode="auto">
            <a:xfrm>
              <a:off x="5040" y="355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客服</a:t>
              </a:r>
            </a:p>
          </p:txBody>
        </p:sp>
        <p:pic>
          <p:nvPicPr>
            <p:cNvPr id="60636" name="Picture 91" descr="j0197933"/>
            <p:cNvPicPr>
              <a:picLocks noChangeAspect="1" noChangeArrowheads="1"/>
            </p:cNvPicPr>
            <p:nvPr/>
          </p:nvPicPr>
          <p:blipFill>
            <a:blip r:embed="rId4"/>
            <a:srcRect/>
            <a:stretch>
              <a:fillRect/>
            </a:stretch>
          </p:blipFill>
          <p:spPr bwMode="auto">
            <a:xfrm>
              <a:off x="1296" y="3120"/>
              <a:ext cx="452" cy="439"/>
            </a:xfrm>
            <a:prstGeom prst="rect">
              <a:avLst/>
            </a:prstGeom>
            <a:noFill/>
            <a:ln w="9525">
              <a:noFill/>
              <a:miter lim="800000"/>
              <a:headEnd/>
              <a:tailEnd/>
            </a:ln>
          </p:spPr>
        </p:pic>
        <p:pic>
          <p:nvPicPr>
            <p:cNvPr id="60637" name="Picture 92" descr="PE01523_"/>
            <p:cNvPicPr>
              <a:picLocks noChangeAspect="1" noChangeArrowheads="1"/>
            </p:cNvPicPr>
            <p:nvPr/>
          </p:nvPicPr>
          <p:blipFill>
            <a:blip r:embed="rId5"/>
            <a:srcRect/>
            <a:stretch>
              <a:fillRect/>
            </a:stretch>
          </p:blipFill>
          <p:spPr bwMode="auto">
            <a:xfrm>
              <a:off x="3744" y="3168"/>
              <a:ext cx="480" cy="426"/>
            </a:xfrm>
            <a:prstGeom prst="rect">
              <a:avLst/>
            </a:prstGeom>
            <a:noFill/>
            <a:ln w="9525">
              <a:noFill/>
              <a:miter lim="800000"/>
              <a:headEnd/>
              <a:tailEnd/>
            </a:ln>
          </p:spPr>
        </p:pic>
        <p:grpSp>
          <p:nvGrpSpPr>
            <p:cNvPr id="4" name="Group 93"/>
            <p:cNvGrpSpPr>
              <a:grpSpLocks/>
            </p:cNvGrpSpPr>
            <p:nvPr/>
          </p:nvGrpSpPr>
          <p:grpSpPr bwMode="auto">
            <a:xfrm>
              <a:off x="4512" y="3216"/>
              <a:ext cx="308" cy="350"/>
              <a:chOff x="2238" y="1016"/>
              <a:chExt cx="404" cy="516"/>
            </a:xfrm>
          </p:grpSpPr>
          <p:grpSp>
            <p:nvGrpSpPr>
              <p:cNvPr id="5" name="Group 94"/>
              <p:cNvGrpSpPr>
                <a:grpSpLocks/>
              </p:cNvGrpSpPr>
              <p:nvPr/>
            </p:nvGrpSpPr>
            <p:grpSpPr bwMode="auto">
              <a:xfrm>
                <a:off x="2256" y="1016"/>
                <a:ext cx="372" cy="410"/>
                <a:chOff x="2256" y="1016"/>
                <a:chExt cx="372" cy="410"/>
              </a:xfrm>
            </p:grpSpPr>
            <p:grpSp>
              <p:nvGrpSpPr>
                <p:cNvPr id="6" name="Group 95"/>
                <p:cNvGrpSpPr>
                  <a:grpSpLocks/>
                </p:cNvGrpSpPr>
                <p:nvPr/>
              </p:nvGrpSpPr>
              <p:grpSpPr bwMode="auto">
                <a:xfrm>
                  <a:off x="2256" y="1016"/>
                  <a:ext cx="372" cy="410"/>
                  <a:chOff x="2256" y="1016"/>
                  <a:chExt cx="372" cy="410"/>
                </a:xfrm>
              </p:grpSpPr>
              <p:grpSp>
                <p:nvGrpSpPr>
                  <p:cNvPr id="7" name="Group 96"/>
                  <p:cNvGrpSpPr>
                    <a:grpSpLocks/>
                  </p:cNvGrpSpPr>
                  <p:nvPr/>
                </p:nvGrpSpPr>
                <p:grpSpPr bwMode="auto">
                  <a:xfrm>
                    <a:off x="2256" y="1016"/>
                    <a:ext cx="372" cy="367"/>
                    <a:chOff x="2256" y="1016"/>
                    <a:chExt cx="372" cy="367"/>
                  </a:xfrm>
                </p:grpSpPr>
                <p:sp>
                  <p:nvSpPr>
                    <p:cNvPr id="60739" name="Freeform 97"/>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740" name="Freeform 98"/>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60724" name="Rectangle 99"/>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8" name="Group 100"/>
                  <p:cNvGrpSpPr>
                    <a:grpSpLocks/>
                  </p:cNvGrpSpPr>
                  <p:nvPr/>
                </p:nvGrpSpPr>
                <p:grpSpPr bwMode="auto">
                  <a:xfrm>
                    <a:off x="2270" y="1147"/>
                    <a:ext cx="341" cy="279"/>
                    <a:chOff x="2270" y="1147"/>
                    <a:chExt cx="341" cy="279"/>
                  </a:xfrm>
                </p:grpSpPr>
                <p:grpSp>
                  <p:nvGrpSpPr>
                    <p:cNvPr id="9" name="Group 101"/>
                    <p:cNvGrpSpPr>
                      <a:grpSpLocks/>
                    </p:cNvGrpSpPr>
                    <p:nvPr/>
                  </p:nvGrpSpPr>
                  <p:grpSpPr bwMode="auto">
                    <a:xfrm>
                      <a:off x="2406" y="1147"/>
                      <a:ext cx="67" cy="12"/>
                      <a:chOff x="2406" y="1147"/>
                      <a:chExt cx="67" cy="12"/>
                    </a:xfrm>
                  </p:grpSpPr>
                  <p:sp>
                    <p:nvSpPr>
                      <p:cNvPr id="60736" name="Oval 102"/>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737" name="Oval 103"/>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738" name="Oval 104"/>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60730" name="AutoShape 105"/>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0" name="Group 106"/>
                    <p:cNvGrpSpPr>
                      <a:grpSpLocks/>
                    </p:cNvGrpSpPr>
                    <p:nvPr/>
                  </p:nvGrpSpPr>
                  <p:grpSpPr bwMode="auto">
                    <a:xfrm>
                      <a:off x="2282" y="1166"/>
                      <a:ext cx="320" cy="259"/>
                      <a:chOff x="2282" y="1166"/>
                      <a:chExt cx="320" cy="259"/>
                    </a:xfrm>
                  </p:grpSpPr>
                  <p:sp>
                    <p:nvSpPr>
                      <p:cNvPr id="60734" name="Freeform 107"/>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735" name="Rectangle 108"/>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60732" name="Freeform 109"/>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733" name="Freeform 110"/>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 name="Group 111"/>
                  <p:cNvGrpSpPr>
                    <a:grpSpLocks/>
                  </p:cNvGrpSpPr>
                  <p:nvPr/>
                </p:nvGrpSpPr>
                <p:grpSpPr bwMode="auto">
                  <a:xfrm>
                    <a:off x="2491" y="1140"/>
                    <a:ext cx="16" cy="1"/>
                    <a:chOff x="2491" y="1140"/>
                    <a:chExt cx="16" cy="1"/>
                  </a:xfrm>
                </p:grpSpPr>
                <p:sp>
                  <p:nvSpPr>
                    <p:cNvPr id="60727" name="Oval 112"/>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728" name="Oval 113"/>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2" name="Group 114"/>
                <p:cNvGrpSpPr>
                  <a:grpSpLocks/>
                </p:cNvGrpSpPr>
                <p:nvPr/>
              </p:nvGrpSpPr>
              <p:grpSpPr bwMode="auto">
                <a:xfrm>
                  <a:off x="2340" y="1365"/>
                  <a:ext cx="202" cy="45"/>
                  <a:chOff x="2340" y="1365"/>
                  <a:chExt cx="202" cy="45"/>
                </a:xfrm>
              </p:grpSpPr>
              <p:sp>
                <p:nvSpPr>
                  <p:cNvPr id="60717" name="Rectangle 115"/>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3" name="Group 116"/>
                  <p:cNvGrpSpPr>
                    <a:grpSpLocks/>
                  </p:cNvGrpSpPr>
                  <p:nvPr/>
                </p:nvGrpSpPr>
                <p:grpSpPr bwMode="auto">
                  <a:xfrm>
                    <a:off x="2340" y="1367"/>
                    <a:ext cx="202" cy="41"/>
                    <a:chOff x="2340" y="1367"/>
                    <a:chExt cx="202" cy="41"/>
                  </a:xfrm>
                </p:grpSpPr>
                <p:sp>
                  <p:nvSpPr>
                    <p:cNvPr id="60719" name="Rectangle 117"/>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720" name="Rectangle 118"/>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721" name="Rectangle 119"/>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722" name="Rectangle 120"/>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4" name="Group 121"/>
              <p:cNvGrpSpPr>
                <a:grpSpLocks/>
              </p:cNvGrpSpPr>
              <p:nvPr/>
            </p:nvGrpSpPr>
            <p:grpSpPr bwMode="auto">
              <a:xfrm>
                <a:off x="2238" y="1202"/>
                <a:ext cx="404" cy="120"/>
                <a:chOff x="2238" y="1202"/>
                <a:chExt cx="404" cy="120"/>
              </a:xfrm>
            </p:grpSpPr>
            <p:grpSp>
              <p:nvGrpSpPr>
                <p:cNvPr id="15" name="Group 122"/>
                <p:cNvGrpSpPr>
                  <a:grpSpLocks/>
                </p:cNvGrpSpPr>
                <p:nvPr/>
              </p:nvGrpSpPr>
              <p:grpSpPr bwMode="auto">
                <a:xfrm>
                  <a:off x="2238" y="1203"/>
                  <a:ext cx="47" cy="119"/>
                  <a:chOff x="2238" y="1203"/>
                  <a:chExt cx="47" cy="119"/>
                </a:xfrm>
              </p:grpSpPr>
              <p:sp>
                <p:nvSpPr>
                  <p:cNvPr id="60710" name="AutoShape 123"/>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60711" name="Oval 124"/>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6" name="Group 125"/>
                  <p:cNvGrpSpPr>
                    <a:grpSpLocks/>
                  </p:cNvGrpSpPr>
                  <p:nvPr/>
                </p:nvGrpSpPr>
                <p:grpSpPr bwMode="auto">
                  <a:xfrm>
                    <a:off x="2268" y="1214"/>
                    <a:ext cx="17" cy="66"/>
                    <a:chOff x="2268" y="1214"/>
                    <a:chExt cx="17" cy="66"/>
                  </a:xfrm>
                </p:grpSpPr>
                <p:sp>
                  <p:nvSpPr>
                    <p:cNvPr id="60713" name="Rectangle 126"/>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714" name="Rectangle 127"/>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7" name="Group 128"/>
                <p:cNvGrpSpPr>
                  <a:grpSpLocks/>
                </p:cNvGrpSpPr>
                <p:nvPr/>
              </p:nvGrpSpPr>
              <p:grpSpPr bwMode="auto">
                <a:xfrm>
                  <a:off x="2595" y="1202"/>
                  <a:ext cx="47" cy="118"/>
                  <a:chOff x="2595" y="1202"/>
                  <a:chExt cx="47" cy="118"/>
                </a:xfrm>
              </p:grpSpPr>
              <p:sp>
                <p:nvSpPr>
                  <p:cNvPr id="60705" name="AutoShape 129"/>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60706" name="Oval 130"/>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8" name="Group 131"/>
                  <p:cNvGrpSpPr>
                    <a:grpSpLocks/>
                  </p:cNvGrpSpPr>
                  <p:nvPr/>
                </p:nvGrpSpPr>
                <p:grpSpPr bwMode="auto">
                  <a:xfrm>
                    <a:off x="2595" y="1213"/>
                    <a:ext cx="16" cy="66"/>
                    <a:chOff x="2595" y="1213"/>
                    <a:chExt cx="16" cy="66"/>
                  </a:xfrm>
                </p:grpSpPr>
                <p:sp>
                  <p:nvSpPr>
                    <p:cNvPr id="60708" name="Rectangle 132"/>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709" name="Rectangle 133"/>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9" name="Group 134"/>
              <p:cNvGrpSpPr>
                <a:grpSpLocks/>
              </p:cNvGrpSpPr>
              <p:nvPr/>
            </p:nvGrpSpPr>
            <p:grpSpPr bwMode="auto">
              <a:xfrm>
                <a:off x="2291" y="1361"/>
                <a:ext cx="34" cy="54"/>
                <a:chOff x="2291" y="1361"/>
                <a:chExt cx="34" cy="54"/>
              </a:xfrm>
            </p:grpSpPr>
            <p:sp>
              <p:nvSpPr>
                <p:cNvPr id="60699" name="Freeform 135"/>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700" name="Freeform 136"/>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701" name="Oval 137"/>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702" name="Freeform 138"/>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0" name="Group 139"/>
              <p:cNvGrpSpPr>
                <a:grpSpLocks/>
              </p:cNvGrpSpPr>
              <p:nvPr/>
            </p:nvGrpSpPr>
            <p:grpSpPr bwMode="auto">
              <a:xfrm>
                <a:off x="2559" y="1361"/>
                <a:ext cx="33" cy="54"/>
                <a:chOff x="2559" y="1361"/>
                <a:chExt cx="33" cy="54"/>
              </a:xfrm>
            </p:grpSpPr>
            <p:sp>
              <p:nvSpPr>
                <p:cNvPr id="60695" name="Freeform 140"/>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696" name="Freeform 141"/>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697" name="Oval 142"/>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698" name="Freeform 143"/>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1" name="Group 144"/>
              <p:cNvGrpSpPr>
                <a:grpSpLocks/>
              </p:cNvGrpSpPr>
              <p:nvPr/>
            </p:nvGrpSpPr>
            <p:grpSpPr bwMode="auto">
              <a:xfrm>
                <a:off x="2298" y="1471"/>
                <a:ext cx="285" cy="61"/>
                <a:chOff x="2298" y="1471"/>
                <a:chExt cx="285" cy="61"/>
              </a:xfrm>
            </p:grpSpPr>
            <p:grpSp>
              <p:nvGrpSpPr>
                <p:cNvPr id="22" name="Group 145"/>
                <p:cNvGrpSpPr>
                  <a:grpSpLocks/>
                </p:cNvGrpSpPr>
                <p:nvPr/>
              </p:nvGrpSpPr>
              <p:grpSpPr bwMode="auto">
                <a:xfrm>
                  <a:off x="2301" y="1471"/>
                  <a:ext cx="278" cy="25"/>
                  <a:chOff x="2301" y="1471"/>
                  <a:chExt cx="278" cy="25"/>
                </a:xfrm>
              </p:grpSpPr>
              <p:sp>
                <p:nvSpPr>
                  <p:cNvPr id="60693" name="Oval 146"/>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694" name="Rectangle 147"/>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23" name="Group 148"/>
                <p:cNvGrpSpPr>
                  <a:grpSpLocks/>
                </p:cNvGrpSpPr>
                <p:nvPr/>
              </p:nvGrpSpPr>
              <p:grpSpPr bwMode="auto">
                <a:xfrm>
                  <a:off x="2298" y="1484"/>
                  <a:ext cx="285" cy="48"/>
                  <a:chOff x="2298" y="1484"/>
                  <a:chExt cx="285" cy="48"/>
                </a:xfrm>
              </p:grpSpPr>
              <p:grpSp>
                <p:nvGrpSpPr>
                  <p:cNvPr id="24" name="Group 149"/>
                  <p:cNvGrpSpPr>
                    <a:grpSpLocks/>
                  </p:cNvGrpSpPr>
                  <p:nvPr/>
                </p:nvGrpSpPr>
                <p:grpSpPr bwMode="auto">
                  <a:xfrm>
                    <a:off x="2298" y="1484"/>
                    <a:ext cx="51" cy="48"/>
                    <a:chOff x="2298" y="1484"/>
                    <a:chExt cx="51" cy="48"/>
                  </a:xfrm>
                </p:grpSpPr>
                <p:sp>
                  <p:nvSpPr>
                    <p:cNvPr id="60691" name="Oval 150"/>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692" name="Freeform 151"/>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5" name="Group 152"/>
                  <p:cNvGrpSpPr>
                    <a:grpSpLocks/>
                  </p:cNvGrpSpPr>
                  <p:nvPr/>
                </p:nvGrpSpPr>
                <p:grpSpPr bwMode="auto">
                  <a:xfrm>
                    <a:off x="2534" y="1484"/>
                    <a:ext cx="49" cy="48"/>
                    <a:chOff x="2534" y="1484"/>
                    <a:chExt cx="49" cy="48"/>
                  </a:xfrm>
                </p:grpSpPr>
                <p:sp>
                  <p:nvSpPr>
                    <p:cNvPr id="60689" name="Oval 153"/>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690" name="Freeform 154"/>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26" name="Group 155"/>
              <p:cNvGrpSpPr>
                <a:grpSpLocks/>
              </p:cNvGrpSpPr>
              <p:nvPr/>
            </p:nvGrpSpPr>
            <p:grpSpPr bwMode="auto">
              <a:xfrm>
                <a:off x="2274" y="1429"/>
                <a:ext cx="332" cy="38"/>
                <a:chOff x="2274" y="1429"/>
                <a:chExt cx="332" cy="38"/>
              </a:xfrm>
            </p:grpSpPr>
            <p:sp>
              <p:nvSpPr>
                <p:cNvPr id="60678" name="Rectangle 156"/>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27" name="Group 157"/>
                <p:cNvGrpSpPr>
                  <a:grpSpLocks/>
                </p:cNvGrpSpPr>
                <p:nvPr/>
              </p:nvGrpSpPr>
              <p:grpSpPr bwMode="auto">
                <a:xfrm>
                  <a:off x="2295" y="1432"/>
                  <a:ext cx="293" cy="23"/>
                  <a:chOff x="2295" y="1432"/>
                  <a:chExt cx="293" cy="23"/>
                </a:xfrm>
              </p:grpSpPr>
              <p:sp>
                <p:nvSpPr>
                  <p:cNvPr id="60680" name="Rectangle 158"/>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681" name="Rectangle 159"/>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682" name="Rectangle 160"/>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683" name="Rectangle 161"/>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684" name="Freeform 162"/>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28" name="Group 163"/>
              <p:cNvGrpSpPr>
                <a:grpSpLocks/>
              </p:cNvGrpSpPr>
              <p:nvPr/>
            </p:nvGrpSpPr>
            <p:grpSpPr bwMode="auto">
              <a:xfrm>
                <a:off x="2309" y="1177"/>
                <a:ext cx="268" cy="136"/>
                <a:chOff x="2309" y="1177"/>
                <a:chExt cx="268" cy="136"/>
              </a:xfrm>
            </p:grpSpPr>
            <p:sp>
              <p:nvSpPr>
                <p:cNvPr id="60655" name="Freeform 164"/>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656" name="Freeform 165"/>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29" name="Group 166"/>
                <p:cNvGrpSpPr>
                  <a:grpSpLocks/>
                </p:cNvGrpSpPr>
                <p:nvPr/>
              </p:nvGrpSpPr>
              <p:grpSpPr bwMode="auto">
                <a:xfrm>
                  <a:off x="2330" y="1211"/>
                  <a:ext cx="83" cy="102"/>
                  <a:chOff x="2330" y="1211"/>
                  <a:chExt cx="83" cy="102"/>
                </a:xfrm>
              </p:grpSpPr>
              <p:sp>
                <p:nvSpPr>
                  <p:cNvPr id="60676" name="Rectangle 167"/>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677" name="Freeform 168"/>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30" name="Group 169"/>
                <p:cNvGrpSpPr>
                  <a:grpSpLocks/>
                </p:cNvGrpSpPr>
                <p:nvPr/>
              </p:nvGrpSpPr>
              <p:grpSpPr bwMode="auto">
                <a:xfrm>
                  <a:off x="2509" y="1193"/>
                  <a:ext cx="43" cy="39"/>
                  <a:chOff x="2509" y="1193"/>
                  <a:chExt cx="43" cy="39"/>
                </a:xfrm>
              </p:grpSpPr>
              <p:grpSp>
                <p:nvGrpSpPr>
                  <p:cNvPr id="31" name="Group 170"/>
                  <p:cNvGrpSpPr>
                    <a:grpSpLocks/>
                  </p:cNvGrpSpPr>
                  <p:nvPr/>
                </p:nvGrpSpPr>
                <p:grpSpPr bwMode="auto">
                  <a:xfrm>
                    <a:off x="2509" y="1202"/>
                    <a:ext cx="36" cy="30"/>
                    <a:chOff x="2509" y="1202"/>
                    <a:chExt cx="36" cy="30"/>
                  </a:xfrm>
                </p:grpSpPr>
                <p:sp>
                  <p:nvSpPr>
                    <p:cNvPr id="60674" name="Line 171"/>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0675" name="Line 172"/>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658240" name="Group 173"/>
                  <p:cNvGrpSpPr>
                    <a:grpSpLocks/>
                  </p:cNvGrpSpPr>
                  <p:nvPr/>
                </p:nvGrpSpPr>
                <p:grpSpPr bwMode="auto">
                  <a:xfrm>
                    <a:off x="2518" y="1193"/>
                    <a:ext cx="34" cy="29"/>
                    <a:chOff x="2518" y="1193"/>
                    <a:chExt cx="34" cy="29"/>
                  </a:xfrm>
                </p:grpSpPr>
                <p:sp>
                  <p:nvSpPr>
                    <p:cNvPr id="60672" name="Line 174"/>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0673" name="Line 175"/>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60659" name="Rectangle 176"/>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658241" name="Group 177"/>
                <p:cNvGrpSpPr>
                  <a:grpSpLocks/>
                </p:cNvGrpSpPr>
                <p:nvPr/>
              </p:nvGrpSpPr>
              <p:grpSpPr bwMode="auto">
                <a:xfrm>
                  <a:off x="2474" y="1211"/>
                  <a:ext cx="83" cy="101"/>
                  <a:chOff x="2474" y="1211"/>
                  <a:chExt cx="83" cy="101"/>
                </a:xfrm>
              </p:grpSpPr>
              <p:sp>
                <p:nvSpPr>
                  <p:cNvPr id="60668" name="Rectangle 178"/>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669" name="Freeform 179"/>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658242" name="Group 180"/>
                <p:cNvGrpSpPr>
                  <a:grpSpLocks/>
                </p:cNvGrpSpPr>
                <p:nvPr/>
              </p:nvGrpSpPr>
              <p:grpSpPr bwMode="auto">
                <a:xfrm>
                  <a:off x="2367" y="1193"/>
                  <a:ext cx="41" cy="39"/>
                  <a:chOff x="2367" y="1193"/>
                  <a:chExt cx="41" cy="39"/>
                </a:xfrm>
              </p:grpSpPr>
              <p:grpSp>
                <p:nvGrpSpPr>
                  <p:cNvPr id="1658243" name="Group 181"/>
                  <p:cNvGrpSpPr>
                    <a:grpSpLocks/>
                  </p:cNvGrpSpPr>
                  <p:nvPr/>
                </p:nvGrpSpPr>
                <p:grpSpPr bwMode="auto">
                  <a:xfrm>
                    <a:off x="2367" y="1202"/>
                    <a:ext cx="34" cy="30"/>
                    <a:chOff x="2367" y="1202"/>
                    <a:chExt cx="34" cy="30"/>
                  </a:xfrm>
                </p:grpSpPr>
                <p:sp>
                  <p:nvSpPr>
                    <p:cNvPr id="60666" name="Line 182"/>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0667" name="Line 183"/>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658244" name="Group 184"/>
                  <p:cNvGrpSpPr>
                    <a:grpSpLocks/>
                  </p:cNvGrpSpPr>
                  <p:nvPr/>
                </p:nvGrpSpPr>
                <p:grpSpPr bwMode="auto">
                  <a:xfrm>
                    <a:off x="2376" y="1193"/>
                    <a:ext cx="32" cy="29"/>
                    <a:chOff x="2376" y="1193"/>
                    <a:chExt cx="32" cy="29"/>
                  </a:xfrm>
                </p:grpSpPr>
                <p:sp>
                  <p:nvSpPr>
                    <p:cNvPr id="60664" name="Line 185"/>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0665" name="Line 186"/>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60639" name="AutoShape 187"/>
            <p:cNvSpPr>
              <a:spLocks noChangeArrowheads="1"/>
            </p:cNvSpPr>
            <p:nvPr/>
          </p:nvSpPr>
          <p:spPr bwMode="auto">
            <a:xfrm>
              <a:off x="1824" y="3312"/>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60640" name="AutoShape 188"/>
            <p:cNvSpPr>
              <a:spLocks noChangeArrowheads="1"/>
            </p:cNvSpPr>
            <p:nvPr/>
          </p:nvSpPr>
          <p:spPr bwMode="auto">
            <a:xfrm>
              <a:off x="2640" y="3360"/>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60641" name="AutoShape 189"/>
            <p:cNvSpPr>
              <a:spLocks noChangeArrowheads="1"/>
            </p:cNvSpPr>
            <p:nvPr/>
          </p:nvSpPr>
          <p:spPr bwMode="auto">
            <a:xfrm>
              <a:off x="4320" y="3312"/>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60642" name="AutoShape 190"/>
            <p:cNvSpPr>
              <a:spLocks noChangeArrowheads="1"/>
            </p:cNvSpPr>
            <p:nvPr/>
          </p:nvSpPr>
          <p:spPr bwMode="auto">
            <a:xfrm>
              <a:off x="3408" y="3360"/>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60643" name="AutoShape 191"/>
            <p:cNvSpPr>
              <a:spLocks noChangeArrowheads="1"/>
            </p:cNvSpPr>
            <p:nvPr/>
          </p:nvSpPr>
          <p:spPr bwMode="auto">
            <a:xfrm>
              <a:off x="4896" y="3312"/>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658048" name="Rectangle 192"/>
            <p:cNvSpPr>
              <a:spLocks noChangeArrowheads="1"/>
            </p:cNvSpPr>
            <p:nvPr/>
          </p:nvSpPr>
          <p:spPr bwMode="auto">
            <a:xfrm>
              <a:off x="432" y="2688"/>
              <a:ext cx="585" cy="288"/>
            </a:xfrm>
            <a:prstGeom prst="rect">
              <a:avLst/>
            </a:prstGeom>
            <a:solidFill>
              <a:srgbClr val="FFCC66"/>
            </a:solidFill>
            <a:ln w="9525">
              <a:noFill/>
              <a:miter lim="800000"/>
              <a:headEnd/>
              <a:tailEnd/>
            </a:ln>
            <a:effectLst>
              <a:outerShdw dist="107763" dir="18900000" algn="ctr" rotWithShape="0">
                <a:schemeClr val="bg2"/>
              </a:outerShdw>
            </a:effectLst>
          </p:spPr>
          <p:txBody>
            <a:bodyPr wrap="none">
              <a:spAutoFit/>
            </a:bodyPr>
            <a:lstStyle/>
            <a:p>
              <a:pPr algn="l">
                <a:defRPr/>
              </a:pPr>
              <a:r>
                <a:rPr lang="en-US" altLang="zh-TW" sz="2400" b="1">
                  <a:solidFill>
                    <a:srgbClr val="FF0000"/>
                  </a:solidFill>
                  <a:latin typeface="Times New Roman" pitchFamily="18" charset="0"/>
                  <a:ea typeface="標楷體" pitchFamily="65" charset="-120"/>
                </a:rPr>
                <a:t>e</a:t>
              </a:r>
              <a:r>
                <a:rPr lang="zh-TW" altLang="en-US" sz="2400" b="1">
                  <a:solidFill>
                    <a:srgbClr val="FF0000"/>
                  </a:solidFill>
                  <a:latin typeface="Times New Roman" pitchFamily="18" charset="0"/>
                  <a:ea typeface="標楷體" pitchFamily="65" charset="-120"/>
                </a:rPr>
                <a:t>化後</a:t>
              </a:r>
            </a:p>
          </p:txBody>
        </p:sp>
        <p:sp>
          <p:nvSpPr>
            <p:cNvPr id="60645" name="Rectangle 194"/>
            <p:cNvSpPr>
              <a:spLocks noChangeArrowheads="1"/>
            </p:cNvSpPr>
            <p:nvPr/>
          </p:nvSpPr>
          <p:spPr bwMode="auto">
            <a:xfrm>
              <a:off x="1104" y="2784"/>
              <a:ext cx="4512" cy="1056"/>
            </a:xfrm>
            <a:prstGeom prst="rect">
              <a:avLst/>
            </a:prstGeom>
            <a:noFill/>
            <a:ln w="38100">
              <a:solidFill>
                <a:schemeClr val="tx1"/>
              </a:solidFill>
              <a:prstDash val="sysDot"/>
              <a:miter lim="800000"/>
              <a:headEnd/>
              <a:tailEnd/>
            </a:ln>
          </p:spPr>
          <p:txBody>
            <a:bodyPr wrap="none" anchor="ctr"/>
            <a:lstStyle/>
            <a:p>
              <a:endParaRPr lang="zh-TW" altLang="en-US"/>
            </a:p>
          </p:txBody>
        </p:sp>
        <p:sp>
          <p:nvSpPr>
            <p:cNvPr id="1658051" name="Cloud"/>
            <p:cNvSpPr>
              <a:spLocks noChangeAspect="1" noEditPoints="1" noChangeArrowheads="1"/>
            </p:cNvSpPr>
            <p:nvPr/>
          </p:nvSpPr>
          <p:spPr bwMode="auto">
            <a:xfrm>
              <a:off x="2736" y="2544"/>
              <a:ext cx="2256" cy="5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pPr fontAlgn="ctr">
                <a:defRPr/>
              </a:pPr>
              <a:r>
                <a:rPr lang="zh-TW" altLang="en-US" sz="2000" b="1">
                  <a:solidFill>
                    <a:srgbClr val="000000"/>
                  </a:solidFill>
                  <a:latin typeface="Times New Roman" pitchFamily="18" charset="0"/>
                  <a:ea typeface="標楷體" pitchFamily="65" charset="-120"/>
                </a:rPr>
                <a:t>台陸虛擬指揮中心</a:t>
              </a:r>
            </a:p>
          </p:txBody>
        </p:sp>
        <p:sp>
          <p:nvSpPr>
            <p:cNvPr id="60647" name="Text Box 196"/>
            <p:cNvSpPr txBox="1">
              <a:spLocks noChangeArrowheads="1"/>
            </p:cNvSpPr>
            <p:nvPr/>
          </p:nvSpPr>
          <p:spPr bwMode="auto">
            <a:xfrm>
              <a:off x="5088" y="2448"/>
              <a:ext cx="500" cy="288"/>
            </a:xfrm>
            <a:prstGeom prst="rect">
              <a:avLst/>
            </a:prstGeom>
            <a:noFill/>
            <a:ln w="9525">
              <a:noFill/>
              <a:miter lim="800000"/>
              <a:headEnd/>
              <a:tailEnd/>
            </a:ln>
          </p:spPr>
          <p:txBody>
            <a:bodyPr wrap="none">
              <a:spAutoFit/>
            </a:bodyPr>
            <a:lstStyle/>
            <a:p>
              <a:pPr algn="l"/>
              <a:r>
                <a:rPr lang="zh-TW" altLang="en-US" sz="2400">
                  <a:solidFill>
                    <a:srgbClr val="FF0000"/>
                  </a:solidFill>
                  <a:latin typeface="Times New Roman" pitchFamily="18" charset="0"/>
                  <a:ea typeface="標楷體" pitchFamily="65" charset="-120"/>
                </a:rPr>
                <a:t>台灣</a:t>
              </a:r>
            </a:p>
          </p:txBody>
        </p:sp>
      </p:grpSp>
      <p:sp>
        <p:nvSpPr>
          <p:cNvPr id="60420" name="Text Box 197"/>
          <p:cNvSpPr txBox="1">
            <a:spLocks noChangeArrowheads="1"/>
          </p:cNvSpPr>
          <p:nvPr/>
        </p:nvSpPr>
        <p:spPr bwMode="auto">
          <a:xfrm>
            <a:off x="3352800" y="6096000"/>
            <a:ext cx="793750" cy="457200"/>
          </a:xfrm>
          <a:prstGeom prst="rect">
            <a:avLst/>
          </a:prstGeom>
          <a:noFill/>
          <a:ln w="9525">
            <a:noFill/>
            <a:miter lim="800000"/>
            <a:headEnd/>
            <a:tailEnd/>
          </a:ln>
        </p:spPr>
        <p:txBody>
          <a:bodyPr>
            <a:spAutoFit/>
          </a:bodyPr>
          <a:lstStyle/>
          <a:p>
            <a:pPr algn="l"/>
            <a:r>
              <a:rPr lang="zh-TW" altLang="en-US" sz="2400">
                <a:solidFill>
                  <a:srgbClr val="FF0000"/>
                </a:solidFill>
                <a:latin typeface="Times New Roman" pitchFamily="18" charset="0"/>
                <a:ea typeface="標楷體" pitchFamily="65" charset="-120"/>
              </a:rPr>
              <a:t>大陸</a:t>
            </a:r>
          </a:p>
        </p:txBody>
      </p:sp>
      <p:grpSp>
        <p:nvGrpSpPr>
          <p:cNvPr id="1658245" name="Group 407"/>
          <p:cNvGrpSpPr>
            <a:grpSpLocks/>
          </p:cNvGrpSpPr>
          <p:nvPr/>
        </p:nvGrpSpPr>
        <p:grpSpPr bwMode="auto">
          <a:xfrm>
            <a:off x="685800" y="609600"/>
            <a:ext cx="8113713" cy="3048000"/>
            <a:chOff x="432" y="384"/>
            <a:chExt cx="5111" cy="1920"/>
          </a:xfrm>
        </p:grpSpPr>
        <p:sp>
          <p:nvSpPr>
            <p:cNvPr id="60422" name="Rectangle 198"/>
            <p:cNvSpPr>
              <a:spLocks noChangeArrowheads="1"/>
            </p:cNvSpPr>
            <p:nvPr/>
          </p:nvSpPr>
          <p:spPr bwMode="auto">
            <a:xfrm>
              <a:off x="1632" y="624"/>
              <a:ext cx="2256" cy="654"/>
            </a:xfrm>
            <a:prstGeom prst="rect">
              <a:avLst/>
            </a:prstGeom>
            <a:noFill/>
            <a:ln w="9525">
              <a:noFill/>
              <a:miter lim="800000"/>
              <a:headEnd/>
              <a:tailEnd/>
            </a:ln>
          </p:spPr>
          <p:txBody>
            <a:bodyPr lIns="92075" tIns="46038" rIns="92075" bIns="46038" anchor="ctr"/>
            <a:lstStyle/>
            <a:p>
              <a:pPr algn="l"/>
              <a:endParaRPr lang="zh-TW" altLang="zh-TW" sz="4000">
                <a:solidFill>
                  <a:schemeClr val="tx2"/>
                </a:solidFill>
                <a:latin typeface="標楷體" pitchFamily="65" charset="-120"/>
                <a:ea typeface="標楷體" pitchFamily="65" charset="-120"/>
              </a:endParaRPr>
            </a:p>
          </p:txBody>
        </p:sp>
        <p:pic>
          <p:nvPicPr>
            <p:cNvPr id="60423" name="Picture 199"/>
            <p:cNvPicPr>
              <a:picLocks noChangeArrowheads="1"/>
            </p:cNvPicPr>
            <p:nvPr/>
          </p:nvPicPr>
          <p:blipFill>
            <a:blip r:embed="rId2"/>
            <a:srcRect/>
            <a:stretch>
              <a:fillRect/>
            </a:stretch>
          </p:blipFill>
          <p:spPr bwMode="auto">
            <a:xfrm rot="10800000" flipV="1">
              <a:off x="5040" y="1104"/>
              <a:ext cx="369" cy="336"/>
            </a:xfrm>
            <a:prstGeom prst="rect">
              <a:avLst/>
            </a:prstGeom>
            <a:noFill/>
            <a:ln w="9525">
              <a:noFill/>
              <a:miter lim="800000"/>
              <a:headEnd/>
              <a:tailEnd/>
            </a:ln>
          </p:spPr>
        </p:pic>
        <p:pic>
          <p:nvPicPr>
            <p:cNvPr id="60424" name="Picture 200"/>
            <p:cNvPicPr>
              <a:picLocks noChangeArrowheads="1"/>
            </p:cNvPicPr>
            <p:nvPr/>
          </p:nvPicPr>
          <p:blipFill>
            <a:blip r:embed="rId3"/>
            <a:srcRect/>
            <a:stretch>
              <a:fillRect/>
            </a:stretch>
          </p:blipFill>
          <p:spPr bwMode="auto">
            <a:xfrm rot="10800000" flipV="1">
              <a:off x="1808" y="1200"/>
              <a:ext cx="495" cy="336"/>
            </a:xfrm>
            <a:prstGeom prst="rect">
              <a:avLst/>
            </a:prstGeom>
            <a:noFill/>
            <a:ln w="9525">
              <a:noFill/>
              <a:miter lim="800000"/>
              <a:headEnd/>
              <a:tailEnd/>
            </a:ln>
          </p:spPr>
        </p:pic>
        <p:grpSp>
          <p:nvGrpSpPr>
            <p:cNvPr id="1658246" name="Group 201"/>
            <p:cNvGrpSpPr>
              <a:grpSpLocks/>
            </p:cNvGrpSpPr>
            <p:nvPr/>
          </p:nvGrpSpPr>
          <p:grpSpPr bwMode="auto">
            <a:xfrm>
              <a:off x="2658" y="864"/>
              <a:ext cx="364" cy="326"/>
              <a:chOff x="622" y="2034"/>
              <a:chExt cx="434" cy="439"/>
            </a:xfrm>
          </p:grpSpPr>
          <p:sp>
            <p:nvSpPr>
              <p:cNvPr id="60547" name="Freeform 202"/>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60548" name="Freeform 203"/>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60549" name="Freeform 204"/>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60550" name="Freeform 205"/>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60551" name="Freeform 206"/>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60552" name="Freeform 207"/>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60553" name="Freeform 208"/>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60554" name="Freeform 209"/>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60555" name="Freeform 210"/>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60556" name="Freeform 211"/>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60557" name="Freeform 212"/>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60558" name="Freeform 213"/>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60559" name="Freeform 214"/>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60560" name="Freeform 215"/>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60561" name="Freeform 216"/>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60562" name="Freeform 217"/>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60563" name="Freeform 218"/>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60564" name="Freeform 219"/>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60565" name="Freeform 220"/>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60566" name="Freeform 221"/>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60567" name="Freeform 222"/>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60568" name="Freeform 223"/>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60569" name="Freeform 224"/>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60570" name="Freeform 225"/>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60571" name="Freeform 226"/>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60572" name="Freeform 227"/>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60573" name="Freeform 228"/>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60574" name="Freeform 229"/>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60575" name="Freeform 230"/>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60576" name="Freeform 231"/>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60577" name="Freeform 232"/>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60578" name="Freeform 233"/>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60579" name="Freeform 234"/>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60580" name="Freeform 235"/>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60581" name="Freeform 236"/>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60582" name="Freeform 237"/>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60583" name="Freeform 238"/>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60584" name="Freeform 239"/>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60585" name="Freeform 240"/>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60586" name="Freeform 241"/>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60587" name="Freeform 242"/>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60588" name="Freeform 243"/>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60589" name="Freeform 244"/>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60590" name="Freeform 245"/>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60591" name="Freeform 246"/>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60592" name="Freeform 247"/>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60593" name="Freeform 248"/>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60594" name="Freeform 249"/>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60595" name="Freeform 250"/>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60596" name="Freeform 251"/>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60597" name="Freeform 252"/>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60598" name="Freeform 253"/>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60599" name="Freeform 254"/>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60600" name="Freeform 255"/>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60601" name="Freeform 256"/>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60602" name="Freeform 257"/>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60603" name="Freeform 258"/>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60604" name="Freeform 259"/>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60605" name="Freeform 260"/>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60606" name="Freeform 261"/>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60607" name="Freeform 262"/>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60608" name="Freeform 263"/>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60609" name="Freeform 264"/>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60610" name="Freeform 265"/>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60611" name="Freeform 266"/>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60612" name="Freeform 267"/>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60613" name="Freeform 268"/>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60614" name="Freeform 269"/>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60615" name="Freeform 270"/>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60616" name="Freeform 271"/>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60617" name="Freeform 272"/>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60618" name="Freeform 273"/>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60619" name="Freeform 274"/>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60620" name="Freeform 275"/>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60621" name="Freeform 276"/>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60622" name="Freeform 277"/>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60623" name="Freeform 278"/>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60624" name="Freeform 279"/>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60625" name="Freeform 280"/>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60626" name="Freeform 281"/>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60426" name="Text Box 282"/>
            <p:cNvSpPr txBox="1">
              <a:spLocks noChangeArrowheads="1"/>
            </p:cNvSpPr>
            <p:nvPr/>
          </p:nvSpPr>
          <p:spPr bwMode="auto">
            <a:xfrm>
              <a:off x="1088" y="163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研發</a:t>
              </a:r>
            </a:p>
          </p:txBody>
        </p:sp>
        <p:sp>
          <p:nvSpPr>
            <p:cNvPr id="60427" name="Text Box 283"/>
            <p:cNvSpPr txBox="1">
              <a:spLocks noChangeArrowheads="1"/>
            </p:cNvSpPr>
            <p:nvPr/>
          </p:nvSpPr>
          <p:spPr bwMode="auto">
            <a:xfrm>
              <a:off x="1824" y="163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採購</a:t>
              </a:r>
            </a:p>
          </p:txBody>
        </p:sp>
        <p:sp>
          <p:nvSpPr>
            <p:cNvPr id="60428" name="Text Box 284"/>
            <p:cNvSpPr txBox="1">
              <a:spLocks noChangeArrowheads="1"/>
            </p:cNvSpPr>
            <p:nvPr/>
          </p:nvSpPr>
          <p:spPr bwMode="auto">
            <a:xfrm>
              <a:off x="2592" y="1248"/>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製造</a:t>
              </a:r>
            </a:p>
          </p:txBody>
        </p:sp>
        <p:sp>
          <p:nvSpPr>
            <p:cNvPr id="60429" name="Text Box 285"/>
            <p:cNvSpPr txBox="1">
              <a:spLocks noChangeArrowheads="1"/>
            </p:cNvSpPr>
            <p:nvPr/>
          </p:nvSpPr>
          <p:spPr bwMode="auto">
            <a:xfrm>
              <a:off x="3456" y="1632"/>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銷售</a:t>
              </a:r>
            </a:p>
          </p:txBody>
        </p:sp>
        <p:sp>
          <p:nvSpPr>
            <p:cNvPr id="60430" name="Text Box 286"/>
            <p:cNvSpPr txBox="1">
              <a:spLocks noChangeArrowheads="1"/>
            </p:cNvSpPr>
            <p:nvPr/>
          </p:nvSpPr>
          <p:spPr bwMode="auto">
            <a:xfrm>
              <a:off x="4212" y="1248"/>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配送</a:t>
              </a:r>
            </a:p>
          </p:txBody>
        </p:sp>
        <p:sp>
          <p:nvSpPr>
            <p:cNvPr id="60431" name="Text Box 287"/>
            <p:cNvSpPr txBox="1">
              <a:spLocks noChangeArrowheads="1"/>
            </p:cNvSpPr>
            <p:nvPr/>
          </p:nvSpPr>
          <p:spPr bwMode="auto">
            <a:xfrm>
              <a:off x="5040" y="1584"/>
              <a:ext cx="500" cy="288"/>
            </a:xfrm>
            <a:prstGeom prst="rect">
              <a:avLst/>
            </a:prstGeom>
            <a:noFill/>
            <a:ln w="9525">
              <a:noFill/>
              <a:miter lim="800000"/>
              <a:headEnd/>
              <a:tailEnd/>
            </a:ln>
          </p:spPr>
          <p:txBody>
            <a:bodyPr wrap="none">
              <a:spAutoFit/>
            </a:bodyPr>
            <a:lstStyle/>
            <a:p>
              <a:pPr algn="l"/>
              <a:r>
                <a:rPr lang="zh-TW" altLang="en-US" sz="2400" b="1">
                  <a:latin typeface="Times New Roman" pitchFamily="18" charset="0"/>
                  <a:ea typeface="標楷體" pitchFamily="65" charset="-120"/>
                </a:rPr>
                <a:t>客服</a:t>
              </a:r>
            </a:p>
          </p:txBody>
        </p:sp>
        <p:pic>
          <p:nvPicPr>
            <p:cNvPr id="60432" name="Picture 288" descr="j0197933"/>
            <p:cNvPicPr>
              <a:picLocks noChangeAspect="1" noChangeArrowheads="1"/>
            </p:cNvPicPr>
            <p:nvPr/>
          </p:nvPicPr>
          <p:blipFill>
            <a:blip r:embed="rId4"/>
            <a:srcRect/>
            <a:stretch>
              <a:fillRect/>
            </a:stretch>
          </p:blipFill>
          <p:spPr bwMode="auto">
            <a:xfrm>
              <a:off x="1088" y="1152"/>
              <a:ext cx="478" cy="508"/>
            </a:xfrm>
            <a:prstGeom prst="rect">
              <a:avLst/>
            </a:prstGeom>
            <a:noFill/>
            <a:ln w="9525">
              <a:noFill/>
              <a:miter lim="800000"/>
              <a:headEnd/>
              <a:tailEnd/>
            </a:ln>
          </p:spPr>
        </p:pic>
        <p:pic>
          <p:nvPicPr>
            <p:cNvPr id="60433" name="Picture 289" descr="PE01523_"/>
            <p:cNvPicPr>
              <a:picLocks noChangeAspect="1" noChangeArrowheads="1"/>
            </p:cNvPicPr>
            <p:nvPr/>
          </p:nvPicPr>
          <p:blipFill>
            <a:blip r:embed="rId5"/>
            <a:srcRect/>
            <a:stretch>
              <a:fillRect/>
            </a:stretch>
          </p:blipFill>
          <p:spPr bwMode="auto">
            <a:xfrm>
              <a:off x="3408" y="1152"/>
              <a:ext cx="518" cy="493"/>
            </a:xfrm>
            <a:prstGeom prst="rect">
              <a:avLst/>
            </a:prstGeom>
            <a:noFill/>
            <a:ln w="9525">
              <a:noFill/>
              <a:miter lim="800000"/>
              <a:headEnd/>
              <a:tailEnd/>
            </a:ln>
          </p:spPr>
        </p:pic>
        <p:grpSp>
          <p:nvGrpSpPr>
            <p:cNvPr id="1658247" name="Group 290"/>
            <p:cNvGrpSpPr>
              <a:grpSpLocks/>
            </p:cNvGrpSpPr>
            <p:nvPr/>
          </p:nvGrpSpPr>
          <p:grpSpPr bwMode="auto">
            <a:xfrm>
              <a:off x="4249" y="768"/>
              <a:ext cx="331" cy="382"/>
              <a:chOff x="2238" y="1016"/>
              <a:chExt cx="404" cy="516"/>
            </a:xfrm>
          </p:grpSpPr>
          <p:grpSp>
            <p:nvGrpSpPr>
              <p:cNvPr id="1658248" name="Group 291"/>
              <p:cNvGrpSpPr>
                <a:grpSpLocks/>
              </p:cNvGrpSpPr>
              <p:nvPr/>
            </p:nvGrpSpPr>
            <p:grpSpPr bwMode="auto">
              <a:xfrm>
                <a:off x="2256" y="1016"/>
                <a:ext cx="372" cy="410"/>
                <a:chOff x="2256" y="1016"/>
                <a:chExt cx="372" cy="410"/>
              </a:xfrm>
            </p:grpSpPr>
            <p:grpSp>
              <p:nvGrpSpPr>
                <p:cNvPr id="1658249" name="Group 292"/>
                <p:cNvGrpSpPr>
                  <a:grpSpLocks/>
                </p:cNvGrpSpPr>
                <p:nvPr/>
              </p:nvGrpSpPr>
              <p:grpSpPr bwMode="auto">
                <a:xfrm>
                  <a:off x="2256" y="1016"/>
                  <a:ext cx="372" cy="410"/>
                  <a:chOff x="2256" y="1016"/>
                  <a:chExt cx="372" cy="410"/>
                </a:xfrm>
              </p:grpSpPr>
              <p:grpSp>
                <p:nvGrpSpPr>
                  <p:cNvPr id="1658250" name="Group 293"/>
                  <p:cNvGrpSpPr>
                    <a:grpSpLocks/>
                  </p:cNvGrpSpPr>
                  <p:nvPr/>
                </p:nvGrpSpPr>
                <p:grpSpPr bwMode="auto">
                  <a:xfrm>
                    <a:off x="2256" y="1016"/>
                    <a:ext cx="372" cy="367"/>
                    <a:chOff x="2256" y="1016"/>
                    <a:chExt cx="372" cy="367"/>
                  </a:xfrm>
                </p:grpSpPr>
                <p:sp>
                  <p:nvSpPr>
                    <p:cNvPr id="60545" name="Freeform 294"/>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546" name="Freeform 295"/>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60530" name="Rectangle 296"/>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658251" name="Group 297"/>
                  <p:cNvGrpSpPr>
                    <a:grpSpLocks/>
                  </p:cNvGrpSpPr>
                  <p:nvPr/>
                </p:nvGrpSpPr>
                <p:grpSpPr bwMode="auto">
                  <a:xfrm>
                    <a:off x="2270" y="1147"/>
                    <a:ext cx="341" cy="279"/>
                    <a:chOff x="2270" y="1147"/>
                    <a:chExt cx="341" cy="279"/>
                  </a:xfrm>
                </p:grpSpPr>
                <p:grpSp>
                  <p:nvGrpSpPr>
                    <p:cNvPr id="1658252" name="Group 298"/>
                    <p:cNvGrpSpPr>
                      <a:grpSpLocks/>
                    </p:cNvGrpSpPr>
                    <p:nvPr/>
                  </p:nvGrpSpPr>
                  <p:grpSpPr bwMode="auto">
                    <a:xfrm>
                      <a:off x="2406" y="1147"/>
                      <a:ext cx="67" cy="12"/>
                      <a:chOff x="2406" y="1147"/>
                      <a:chExt cx="67" cy="12"/>
                    </a:xfrm>
                  </p:grpSpPr>
                  <p:sp>
                    <p:nvSpPr>
                      <p:cNvPr id="60542" name="Oval 299"/>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543" name="Oval 300"/>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544" name="Oval 301"/>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60536" name="AutoShape 302"/>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658253" name="Group 303"/>
                    <p:cNvGrpSpPr>
                      <a:grpSpLocks/>
                    </p:cNvGrpSpPr>
                    <p:nvPr/>
                  </p:nvGrpSpPr>
                  <p:grpSpPr bwMode="auto">
                    <a:xfrm>
                      <a:off x="2282" y="1166"/>
                      <a:ext cx="320" cy="259"/>
                      <a:chOff x="2282" y="1166"/>
                      <a:chExt cx="320" cy="259"/>
                    </a:xfrm>
                  </p:grpSpPr>
                  <p:sp>
                    <p:nvSpPr>
                      <p:cNvPr id="60540" name="Freeform 304"/>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541" name="Rectangle 305"/>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60538" name="Freeform 306"/>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539" name="Freeform 307"/>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658254" name="Group 308"/>
                  <p:cNvGrpSpPr>
                    <a:grpSpLocks/>
                  </p:cNvGrpSpPr>
                  <p:nvPr/>
                </p:nvGrpSpPr>
                <p:grpSpPr bwMode="auto">
                  <a:xfrm>
                    <a:off x="2491" y="1140"/>
                    <a:ext cx="16" cy="1"/>
                    <a:chOff x="2491" y="1140"/>
                    <a:chExt cx="16" cy="1"/>
                  </a:xfrm>
                </p:grpSpPr>
                <p:sp>
                  <p:nvSpPr>
                    <p:cNvPr id="60533" name="Oval 309"/>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534" name="Oval 310"/>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658255" name="Group 311"/>
                <p:cNvGrpSpPr>
                  <a:grpSpLocks/>
                </p:cNvGrpSpPr>
                <p:nvPr/>
              </p:nvGrpSpPr>
              <p:grpSpPr bwMode="auto">
                <a:xfrm>
                  <a:off x="2340" y="1365"/>
                  <a:ext cx="202" cy="45"/>
                  <a:chOff x="2340" y="1365"/>
                  <a:chExt cx="202" cy="45"/>
                </a:xfrm>
              </p:grpSpPr>
              <p:sp>
                <p:nvSpPr>
                  <p:cNvPr id="60523" name="Rectangle 312"/>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658256" name="Group 313"/>
                  <p:cNvGrpSpPr>
                    <a:grpSpLocks/>
                  </p:cNvGrpSpPr>
                  <p:nvPr/>
                </p:nvGrpSpPr>
                <p:grpSpPr bwMode="auto">
                  <a:xfrm>
                    <a:off x="2340" y="1367"/>
                    <a:ext cx="202" cy="41"/>
                    <a:chOff x="2340" y="1367"/>
                    <a:chExt cx="202" cy="41"/>
                  </a:xfrm>
                </p:grpSpPr>
                <p:sp>
                  <p:nvSpPr>
                    <p:cNvPr id="60525" name="Rectangle 314"/>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526" name="Rectangle 315"/>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527" name="Rectangle 316"/>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528" name="Rectangle 317"/>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658258" name="Group 318"/>
              <p:cNvGrpSpPr>
                <a:grpSpLocks/>
              </p:cNvGrpSpPr>
              <p:nvPr/>
            </p:nvGrpSpPr>
            <p:grpSpPr bwMode="auto">
              <a:xfrm>
                <a:off x="2238" y="1202"/>
                <a:ext cx="404" cy="120"/>
                <a:chOff x="2238" y="1202"/>
                <a:chExt cx="404" cy="120"/>
              </a:xfrm>
            </p:grpSpPr>
            <p:grpSp>
              <p:nvGrpSpPr>
                <p:cNvPr id="1658259" name="Group 319"/>
                <p:cNvGrpSpPr>
                  <a:grpSpLocks/>
                </p:cNvGrpSpPr>
                <p:nvPr/>
              </p:nvGrpSpPr>
              <p:grpSpPr bwMode="auto">
                <a:xfrm>
                  <a:off x="2238" y="1203"/>
                  <a:ext cx="47" cy="119"/>
                  <a:chOff x="2238" y="1203"/>
                  <a:chExt cx="47" cy="119"/>
                </a:xfrm>
              </p:grpSpPr>
              <p:sp>
                <p:nvSpPr>
                  <p:cNvPr id="60516" name="AutoShape 320"/>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60517" name="Oval 321"/>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658260" name="Group 322"/>
                  <p:cNvGrpSpPr>
                    <a:grpSpLocks/>
                  </p:cNvGrpSpPr>
                  <p:nvPr/>
                </p:nvGrpSpPr>
                <p:grpSpPr bwMode="auto">
                  <a:xfrm>
                    <a:off x="2268" y="1214"/>
                    <a:ext cx="17" cy="66"/>
                    <a:chOff x="2268" y="1214"/>
                    <a:chExt cx="17" cy="66"/>
                  </a:xfrm>
                </p:grpSpPr>
                <p:sp>
                  <p:nvSpPr>
                    <p:cNvPr id="60519" name="Rectangle 323"/>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520" name="Rectangle 324"/>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658261" name="Group 325"/>
                <p:cNvGrpSpPr>
                  <a:grpSpLocks/>
                </p:cNvGrpSpPr>
                <p:nvPr/>
              </p:nvGrpSpPr>
              <p:grpSpPr bwMode="auto">
                <a:xfrm>
                  <a:off x="2595" y="1202"/>
                  <a:ext cx="47" cy="118"/>
                  <a:chOff x="2595" y="1202"/>
                  <a:chExt cx="47" cy="118"/>
                </a:xfrm>
              </p:grpSpPr>
              <p:sp>
                <p:nvSpPr>
                  <p:cNvPr id="60511" name="AutoShape 326"/>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60512" name="Oval 327"/>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658262" name="Group 328"/>
                  <p:cNvGrpSpPr>
                    <a:grpSpLocks/>
                  </p:cNvGrpSpPr>
                  <p:nvPr/>
                </p:nvGrpSpPr>
                <p:grpSpPr bwMode="auto">
                  <a:xfrm>
                    <a:off x="2595" y="1213"/>
                    <a:ext cx="16" cy="66"/>
                    <a:chOff x="2595" y="1213"/>
                    <a:chExt cx="16" cy="66"/>
                  </a:xfrm>
                </p:grpSpPr>
                <p:sp>
                  <p:nvSpPr>
                    <p:cNvPr id="60514" name="Rectangle 329"/>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515" name="Rectangle 330"/>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658263" name="Group 331"/>
              <p:cNvGrpSpPr>
                <a:grpSpLocks/>
              </p:cNvGrpSpPr>
              <p:nvPr/>
            </p:nvGrpSpPr>
            <p:grpSpPr bwMode="auto">
              <a:xfrm>
                <a:off x="2291" y="1361"/>
                <a:ext cx="34" cy="54"/>
                <a:chOff x="2291" y="1361"/>
                <a:chExt cx="34" cy="54"/>
              </a:xfrm>
            </p:grpSpPr>
            <p:sp>
              <p:nvSpPr>
                <p:cNvPr id="60505" name="Freeform 332"/>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506" name="Freeform 333"/>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507" name="Oval 334"/>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508" name="Freeform 335"/>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658264" name="Group 336"/>
              <p:cNvGrpSpPr>
                <a:grpSpLocks/>
              </p:cNvGrpSpPr>
              <p:nvPr/>
            </p:nvGrpSpPr>
            <p:grpSpPr bwMode="auto">
              <a:xfrm>
                <a:off x="2559" y="1361"/>
                <a:ext cx="33" cy="54"/>
                <a:chOff x="2559" y="1361"/>
                <a:chExt cx="33" cy="54"/>
              </a:xfrm>
            </p:grpSpPr>
            <p:sp>
              <p:nvSpPr>
                <p:cNvPr id="60501" name="Freeform 337"/>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502" name="Freeform 338"/>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503" name="Oval 339"/>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504" name="Freeform 340"/>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658265" name="Group 341"/>
              <p:cNvGrpSpPr>
                <a:grpSpLocks/>
              </p:cNvGrpSpPr>
              <p:nvPr/>
            </p:nvGrpSpPr>
            <p:grpSpPr bwMode="auto">
              <a:xfrm>
                <a:off x="2298" y="1471"/>
                <a:ext cx="285" cy="61"/>
                <a:chOff x="2298" y="1471"/>
                <a:chExt cx="285" cy="61"/>
              </a:xfrm>
            </p:grpSpPr>
            <p:grpSp>
              <p:nvGrpSpPr>
                <p:cNvPr id="1658266" name="Group 342"/>
                <p:cNvGrpSpPr>
                  <a:grpSpLocks/>
                </p:cNvGrpSpPr>
                <p:nvPr/>
              </p:nvGrpSpPr>
              <p:grpSpPr bwMode="auto">
                <a:xfrm>
                  <a:off x="2301" y="1471"/>
                  <a:ext cx="278" cy="25"/>
                  <a:chOff x="2301" y="1471"/>
                  <a:chExt cx="278" cy="25"/>
                </a:xfrm>
              </p:grpSpPr>
              <p:sp>
                <p:nvSpPr>
                  <p:cNvPr id="60499" name="Oval 343"/>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500" name="Rectangle 344"/>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1658267" name="Group 345"/>
                <p:cNvGrpSpPr>
                  <a:grpSpLocks/>
                </p:cNvGrpSpPr>
                <p:nvPr/>
              </p:nvGrpSpPr>
              <p:grpSpPr bwMode="auto">
                <a:xfrm>
                  <a:off x="2298" y="1484"/>
                  <a:ext cx="285" cy="48"/>
                  <a:chOff x="2298" y="1484"/>
                  <a:chExt cx="285" cy="48"/>
                </a:xfrm>
              </p:grpSpPr>
              <p:grpSp>
                <p:nvGrpSpPr>
                  <p:cNvPr id="1658268" name="Group 346"/>
                  <p:cNvGrpSpPr>
                    <a:grpSpLocks/>
                  </p:cNvGrpSpPr>
                  <p:nvPr/>
                </p:nvGrpSpPr>
                <p:grpSpPr bwMode="auto">
                  <a:xfrm>
                    <a:off x="2298" y="1484"/>
                    <a:ext cx="51" cy="48"/>
                    <a:chOff x="2298" y="1484"/>
                    <a:chExt cx="51" cy="48"/>
                  </a:xfrm>
                </p:grpSpPr>
                <p:sp>
                  <p:nvSpPr>
                    <p:cNvPr id="60497" name="Oval 347"/>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498" name="Freeform 348"/>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658269" name="Group 349"/>
                  <p:cNvGrpSpPr>
                    <a:grpSpLocks/>
                  </p:cNvGrpSpPr>
                  <p:nvPr/>
                </p:nvGrpSpPr>
                <p:grpSpPr bwMode="auto">
                  <a:xfrm>
                    <a:off x="2534" y="1484"/>
                    <a:ext cx="49" cy="48"/>
                    <a:chOff x="2534" y="1484"/>
                    <a:chExt cx="49" cy="48"/>
                  </a:xfrm>
                </p:grpSpPr>
                <p:sp>
                  <p:nvSpPr>
                    <p:cNvPr id="60495" name="Oval 350"/>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60496" name="Freeform 351"/>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1658270" name="Group 352"/>
              <p:cNvGrpSpPr>
                <a:grpSpLocks/>
              </p:cNvGrpSpPr>
              <p:nvPr/>
            </p:nvGrpSpPr>
            <p:grpSpPr bwMode="auto">
              <a:xfrm>
                <a:off x="2274" y="1429"/>
                <a:ext cx="332" cy="38"/>
                <a:chOff x="2274" y="1429"/>
                <a:chExt cx="332" cy="38"/>
              </a:xfrm>
            </p:grpSpPr>
            <p:sp>
              <p:nvSpPr>
                <p:cNvPr id="60484" name="Rectangle 353"/>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658271" name="Group 354"/>
                <p:cNvGrpSpPr>
                  <a:grpSpLocks/>
                </p:cNvGrpSpPr>
                <p:nvPr/>
              </p:nvGrpSpPr>
              <p:grpSpPr bwMode="auto">
                <a:xfrm>
                  <a:off x="2295" y="1432"/>
                  <a:ext cx="293" cy="23"/>
                  <a:chOff x="2295" y="1432"/>
                  <a:chExt cx="293" cy="23"/>
                </a:xfrm>
              </p:grpSpPr>
              <p:sp>
                <p:nvSpPr>
                  <p:cNvPr id="60486" name="Rectangle 355"/>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487" name="Rectangle 356"/>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488" name="Rectangle 357"/>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489" name="Rectangle 358"/>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490" name="Freeform 359"/>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60416" name="Group 360"/>
              <p:cNvGrpSpPr>
                <a:grpSpLocks/>
              </p:cNvGrpSpPr>
              <p:nvPr/>
            </p:nvGrpSpPr>
            <p:grpSpPr bwMode="auto">
              <a:xfrm>
                <a:off x="2309" y="1177"/>
                <a:ext cx="268" cy="136"/>
                <a:chOff x="2309" y="1177"/>
                <a:chExt cx="268" cy="136"/>
              </a:xfrm>
            </p:grpSpPr>
            <p:sp>
              <p:nvSpPr>
                <p:cNvPr id="60461" name="Freeform 361"/>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60462" name="Freeform 362"/>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60417" name="Group 363"/>
                <p:cNvGrpSpPr>
                  <a:grpSpLocks/>
                </p:cNvGrpSpPr>
                <p:nvPr/>
              </p:nvGrpSpPr>
              <p:grpSpPr bwMode="auto">
                <a:xfrm>
                  <a:off x="2330" y="1211"/>
                  <a:ext cx="83" cy="102"/>
                  <a:chOff x="2330" y="1211"/>
                  <a:chExt cx="83" cy="102"/>
                </a:xfrm>
              </p:grpSpPr>
              <p:sp>
                <p:nvSpPr>
                  <p:cNvPr id="60482" name="Rectangle 364"/>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483" name="Freeform 365"/>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60418" name="Group 366"/>
                <p:cNvGrpSpPr>
                  <a:grpSpLocks/>
                </p:cNvGrpSpPr>
                <p:nvPr/>
              </p:nvGrpSpPr>
              <p:grpSpPr bwMode="auto">
                <a:xfrm>
                  <a:off x="2509" y="1193"/>
                  <a:ext cx="43" cy="39"/>
                  <a:chOff x="2509" y="1193"/>
                  <a:chExt cx="43" cy="39"/>
                </a:xfrm>
              </p:grpSpPr>
              <p:grpSp>
                <p:nvGrpSpPr>
                  <p:cNvPr id="60419" name="Group 367"/>
                  <p:cNvGrpSpPr>
                    <a:grpSpLocks/>
                  </p:cNvGrpSpPr>
                  <p:nvPr/>
                </p:nvGrpSpPr>
                <p:grpSpPr bwMode="auto">
                  <a:xfrm>
                    <a:off x="2509" y="1202"/>
                    <a:ext cx="36" cy="30"/>
                    <a:chOff x="2509" y="1202"/>
                    <a:chExt cx="36" cy="30"/>
                  </a:xfrm>
                </p:grpSpPr>
                <p:sp>
                  <p:nvSpPr>
                    <p:cNvPr id="60480" name="Line 368"/>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0481" name="Line 369"/>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60421" name="Group 370"/>
                  <p:cNvGrpSpPr>
                    <a:grpSpLocks/>
                  </p:cNvGrpSpPr>
                  <p:nvPr/>
                </p:nvGrpSpPr>
                <p:grpSpPr bwMode="auto">
                  <a:xfrm>
                    <a:off x="2518" y="1193"/>
                    <a:ext cx="34" cy="29"/>
                    <a:chOff x="2518" y="1193"/>
                    <a:chExt cx="34" cy="29"/>
                  </a:xfrm>
                </p:grpSpPr>
                <p:sp>
                  <p:nvSpPr>
                    <p:cNvPr id="60478" name="Line 371"/>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0479" name="Line 372"/>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60465" name="Rectangle 373"/>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60425" name="Group 374"/>
                <p:cNvGrpSpPr>
                  <a:grpSpLocks/>
                </p:cNvGrpSpPr>
                <p:nvPr/>
              </p:nvGrpSpPr>
              <p:grpSpPr bwMode="auto">
                <a:xfrm>
                  <a:off x="2474" y="1211"/>
                  <a:ext cx="83" cy="101"/>
                  <a:chOff x="2474" y="1211"/>
                  <a:chExt cx="83" cy="101"/>
                </a:xfrm>
              </p:grpSpPr>
              <p:sp>
                <p:nvSpPr>
                  <p:cNvPr id="60474" name="Rectangle 375"/>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60475" name="Freeform 376"/>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60434" name="Group 377"/>
                <p:cNvGrpSpPr>
                  <a:grpSpLocks/>
                </p:cNvGrpSpPr>
                <p:nvPr/>
              </p:nvGrpSpPr>
              <p:grpSpPr bwMode="auto">
                <a:xfrm>
                  <a:off x="2367" y="1193"/>
                  <a:ext cx="41" cy="39"/>
                  <a:chOff x="2367" y="1193"/>
                  <a:chExt cx="41" cy="39"/>
                </a:xfrm>
              </p:grpSpPr>
              <p:grpSp>
                <p:nvGrpSpPr>
                  <p:cNvPr id="60452" name="Group 378"/>
                  <p:cNvGrpSpPr>
                    <a:grpSpLocks/>
                  </p:cNvGrpSpPr>
                  <p:nvPr/>
                </p:nvGrpSpPr>
                <p:grpSpPr bwMode="auto">
                  <a:xfrm>
                    <a:off x="2367" y="1202"/>
                    <a:ext cx="34" cy="30"/>
                    <a:chOff x="2367" y="1202"/>
                    <a:chExt cx="34" cy="30"/>
                  </a:xfrm>
                </p:grpSpPr>
                <p:sp>
                  <p:nvSpPr>
                    <p:cNvPr id="60472" name="Line 379"/>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0473" name="Line 380"/>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60454" name="Group 381"/>
                  <p:cNvGrpSpPr>
                    <a:grpSpLocks/>
                  </p:cNvGrpSpPr>
                  <p:nvPr/>
                </p:nvGrpSpPr>
                <p:grpSpPr bwMode="auto">
                  <a:xfrm>
                    <a:off x="2376" y="1193"/>
                    <a:ext cx="32" cy="29"/>
                    <a:chOff x="2376" y="1193"/>
                    <a:chExt cx="32" cy="29"/>
                  </a:xfrm>
                </p:grpSpPr>
                <p:sp>
                  <p:nvSpPr>
                    <p:cNvPr id="60470" name="Line 382"/>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60471" name="Line 383"/>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60435" name="Rectangle 384"/>
            <p:cNvSpPr>
              <a:spLocks noChangeArrowheads="1"/>
            </p:cNvSpPr>
            <p:nvPr/>
          </p:nvSpPr>
          <p:spPr bwMode="auto">
            <a:xfrm>
              <a:off x="1040" y="1104"/>
              <a:ext cx="1312" cy="816"/>
            </a:xfrm>
            <a:prstGeom prst="rect">
              <a:avLst/>
            </a:prstGeom>
            <a:noFill/>
            <a:ln w="9525">
              <a:solidFill>
                <a:schemeClr val="tx1"/>
              </a:solidFill>
              <a:miter lim="800000"/>
              <a:headEnd/>
              <a:tailEnd/>
            </a:ln>
          </p:spPr>
          <p:txBody>
            <a:bodyPr wrap="none" anchor="ctr"/>
            <a:lstStyle/>
            <a:p>
              <a:endParaRPr lang="zh-TW" altLang="en-US"/>
            </a:p>
          </p:txBody>
        </p:sp>
        <p:sp>
          <p:nvSpPr>
            <p:cNvPr id="60436" name="Oval 385"/>
            <p:cNvSpPr>
              <a:spLocks noChangeArrowheads="1"/>
            </p:cNvSpPr>
            <p:nvPr/>
          </p:nvSpPr>
          <p:spPr bwMode="auto">
            <a:xfrm>
              <a:off x="2304" y="2112"/>
              <a:ext cx="1296" cy="192"/>
            </a:xfrm>
            <a:prstGeom prst="ellipse">
              <a:avLst/>
            </a:prstGeom>
            <a:solidFill>
              <a:schemeClr val="hlink"/>
            </a:solidFill>
            <a:ln w="9525">
              <a:noFill/>
              <a:round/>
              <a:headEnd/>
              <a:tailEnd/>
            </a:ln>
          </p:spPr>
          <p:txBody>
            <a:bodyPr wrap="none" anchor="ctr"/>
            <a:lstStyle/>
            <a:p>
              <a:r>
                <a:rPr lang="zh-TW" altLang="en-US" sz="2400">
                  <a:solidFill>
                    <a:srgbClr val="000000"/>
                  </a:solidFill>
                  <a:latin typeface="Times New Roman" pitchFamily="18" charset="0"/>
                  <a:ea typeface="標楷體" pitchFamily="65" charset="-120"/>
                </a:rPr>
                <a:t>台灣</a:t>
              </a:r>
            </a:p>
          </p:txBody>
        </p:sp>
        <p:sp>
          <p:nvSpPr>
            <p:cNvPr id="60437" name="AutoShape 386"/>
            <p:cNvSpPr>
              <a:spLocks noChangeArrowheads="1"/>
            </p:cNvSpPr>
            <p:nvPr/>
          </p:nvSpPr>
          <p:spPr bwMode="auto">
            <a:xfrm>
              <a:off x="1616" y="1392"/>
              <a:ext cx="132" cy="130"/>
            </a:xfrm>
            <a:prstGeom prst="rightArrow">
              <a:avLst>
                <a:gd name="adj1" fmla="val 50000"/>
                <a:gd name="adj2" fmla="val 25385"/>
              </a:avLst>
            </a:prstGeom>
            <a:solidFill>
              <a:schemeClr val="accent2"/>
            </a:solidFill>
            <a:ln w="9525">
              <a:noFill/>
              <a:miter lim="800000"/>
              <a:headEnd/>
              <a:tailEnd/>
            </a:ln>
          </p:spPr>
          <p:txBody>
            <a:bodyPr wrap="none" anchor="ctr"/>
            <a:lstStyle/>
            <a:p>
              <a:endParaRPr lang="zh-TW" altLang="en-US"/>
            </a:p>
          </p:txBody>
        </p:sp>
        <p:sp>
          <p:nvSpPr>
            <p:cNvPr id="60438" name="AutoShape 387"/>
            <p:cNvSpPr>
              <a:spLocks noChangeArrowheads="1"/>
            </p:cNvSpPr>
            <p:nvPr/>
          </p:nvSpPr>
          <p:spPr bwMode="auto">
            <a:xfrm>
              <a:off x="2432" y="1248"/>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sp>
          <p:nvSpPr>
            <p:cNvPr id="60439" name="AutoShape 388"/>
            <p:cNvSpPr>
              <a:spLocks noChangeArrowheads="1"/>
            </p:cNvSpPr>
            <p:nvPr/>
          </p:nvSpPr>
          <p:spPr bwMode="auto">
            <a:xfrm>
              <a:off x="3168" y="1440"/>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sp>
          <p:nvSpPr>
            <p:cNvPr id="60440" name="AutoShape 389"/>
            <p:cNvSpPr>
              <a:spLocks noChangeArrowheads="1"/>
            </p:cNvSpPr>
            <p:nvPr/>
          </p:nvSpPr>
          <p:spPr bwMode="auto">
            <a:xfrm>
              <a:off x="4032" y="1200"/>
              <a:ext cx="125" cy="130"/>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zh-TW" altLang="en-US"/>
            </a:p>
          </p:txBody>
        </p:sp>
        <p:sp>
          <p:nvSpPr>
            <p:cNvPr id="60441" name="AutoShape 390"/>
            <p:cNvSpPr>
              <a:spLocks noChangeArrowheads="1"/>
            </p:cNvSpPr>
            <p:nvPr/>
          </p:nvSpPr>
          <p:spPr bwMode="auto">
            <a:xfrm>
              <a:off x="4800" y="1440"/>
              <a:ext cx="138" cy="130"/>
            </a:xfrm>
            <a:prstGeom prst="rightArrow">
              <a:avLst>
                <a:gd name="adj1" fmla="val 50000"/>
                <a:gd name="adj2" fmla="val 26538"/>
              </a:avLst>
            </a:prstGeom>
            <a:solidFill>
              <a:schemeClr val="accent2"/>
            </a:solidFill>
            <a:ln w="9525">
              <a:noFill/>
              <a:miter lim="800000"/>
              <a:headEnd/>
              <a:tailEnd/>
            </a:ln>
          </p:spPr>
          <p:txBody>
            <a:bodyPr wrap="none" anchor="ctr"/>
            <a:lstStyle/>
            <a:p>
              <a:endParaRPr lang="zh-TW" altLang="en-US"/>
            </a:p>
          </p:txBody>
        </p:sp>
        <p:sp>
          <p:nvSpPr>
            <p:cNvPr id="60442" name="Rectangle 391"/>
            <p:cNvSpPr>
              <a:spLocks noChangeArrowheads="1"/>
            </p:cNvSpPr>
            <p:nvPr/>
          </p:nvSpPr>
          <p:spPr bwMode="auto">
            <a:xfrm>
              <a:off x="2592" y="768"/>
              <a:ext cx="528" cy="768"/>
            </a:xfrm>
            <a:prstGeom prst="rect">
              <a:avLst/>
            </a:prstGeom>
            <a:noFill/>
            <a:ln w="9525">
              <a:solidFill>
                <a:schemeClr val="tx1"/>
              </a:solidFill>
              <a:miter lim="800000"/>
              <a:headEnd/>
              <a:tailEnd/>
            </a:ln>
          </p:spPr>
          <p:txBody>
            <a:bodyPr wrap="none" anchor="ctr"/>
            <a:lstStyle/>
            <a:p>
              <a:endParaRPr lang="zh-TW" altLang="en-US"/>
            </a:p>
          </p:txBody>
        </p:sp>
        <p:sp>
          <p:nvSpPr>
            <p:cNvPr id="60443" name="Rectangle 392"/>
            <p:cNvSpPr>
              <a:spLocks noChangeArrowheads="1"/>
            </p:cNvSpPr>
            <p:nvPr/>
          </p:nvSpPr>
          <p:spPr bwMode="auto">
            <a:xfrm>
              <a:off x="3360" y="1104"/>
              <a:ext cx="624" cy="816"/>
            </a:xfrm>
            <a:prstGeom prst="rect">
              <a:avLst/>
            </a:prstGeom>
            <a:noFill/>
            <a:ln w="9525">
              <a:solidFill>
                <a:schemeClr val="tx1"/>
              </a:solidFill>
              <a:miter lim="800000"/>
              <a:headEnd/>
              <a:tailEnd/>
            </a:ln>
          </p:spPr>
          <p:txBody>
            <a:bodyPr wrap="none" anchor="ctr"/>
            <a:lstStyle/>
            <a:p>
              <a:endParaRPr lang="zh-TW" altLang="en-US"/>
            </a:p>
          </p:txBody>
        </p:sp>
        <p:sp>
          <p:nvSpPr>
            <p:cNvPr id="60444" name="Rectangle 393"/>
            <p:cNvSpPr>
              <a:spLocks noChangeArrowheads="1"/>
            </p:cNvSpPr>
            <p:nvPr/>
          </p:nvSpPr>
          <p:spPr bwMode="auto">
            <a:xfrm>
              <a:off x="4176" y="672"/>
              <a:ext cx="576" cy="864"/>
            </a:xfrm>
            <a:prstGeom prst="rect">
              <a:avLst/>
            </a:prstGeom>
            <a:noFill/>
            <a:ln w="9525">
              <a:solidFill>
                <a:schemeClr val="tx1"/>
              </a:solidFill>
              <a:miter lim="800000"/>
              <a:headEnd/>
              <a:tailEnd/>
            </a:ln>
          </p:spPr>
          <p:txBody>
            <a:bodyPr wrap="none" anchor="ctr"/>
            <a:lstStyle/>
            <a:p>
              <a:endParaRPr lang="zh-TW" altLang="en-US"/>
            </a:p>
          </p:txBody>
        </p:sp>
        <p:sp>
          <p:nvSpPr>
            <p:cNvPr id="60445" name="Rectangle 394"/>
            <p:cNvSpPr>
              <a:spLocks noChangeArrowheads="1"/>
            </p:cNvSpPr>
            <p:nvPr/>
          </p:nvSpPr>
          <p:spPr bwMode="auto">
            <a:xfrm>
              <a:off x="4944" y="1056"/>
              <a:ext cx="599" cy="864"/>
            </a:xfrm>
            <a:prstGeom prst="rect">
              <a:avLst/>
            </a:prstGeom>
            <a:noFill/>
            <a:ln w="9525">
              <a:solidFill>
                <a:schemeClr val="tx1"/>
              </a:solidFill>
              <a:miter lim="800000"/>
              <a:headEnd/>
              <a:tailEnd/>
            </a:ln>
          </p:spPr>
          <p:txBody>
            <a:bodyPr wrap="none" anchor="ctr"/>
            <a:lstStyle/>
            <a:p>
              <a:endParaRPr lang="zh-TW" altLang="en-US"/>
            </a:p>
          </p:txBody>
        </p:sp>
        <p:sp>
          <p:nvSpPr>
            <p:cNvPr id="60446" name="Oval 395"/>
            <p:cNvSpPr>
              <a:spLocks noChangeArrowheads="1"/>
            </p:cNvSpPr>
            <p:nvPr/>
          </p:nvSpPr>
          <p:spPr bwMode="auto">
            <a:xfrm>
              <a:off x="2832" y="384"/>
              <a:ext cx="1008" cy="240"/>
            </a:xfrm>
            <a:prstGeom prst="ellipse">
              <a:avLst/>
            </a:prstGeom>
            <a:solidFill>
              <a:schemeClr val="hlink"/>
            </a:solidFill>
            <a:ln w="9525">
              <a:noFill/>
              <a:round/>
              <a:headEnd/>
              <a:tailEnd/>
            </a:ln>
          </p:spPr>
          <p:txBody>
            <a:bodyPr wrap="none" anchor="ctr"/>
            <a:lstStyle/>
            <a:p>
              <a:r>
                <a:rPr lang="zh-TW" altLang="en-US" sz="2400">
                  <a:solidFill>
                    <a:srgbClr val="000000"/>
                  </a:solidFill>
                  <a:latin typeface="Times New Roman" pitchFamily="18" charset="0"/>
                  <a:ea typeface="標楷體" pitchFamily="65" charset="-120"/>
                </a:rPr>
                <a:t>大陸</a:t>
              </a:r>
            </a:p>
          </p:txBody>
        </p:sp>
        <p:sp>
          <p:nvSpPr>
            <p:cNvPr id="60447" name="Line 396"/>
            <p:cNvSpPr>
              <a:spLocks noChangeShapeType="1"/>
            </p:cNvSpPr>
            <p:nvPr/>
          </p:nvSpPr>
          <p:spPr bwMode="auto">
            <a:xfrm flipV="1">
              <a:off x="2588" y="528"/>
              <a:ext cx="292" cy="222"/>
            </a:xfrm>
            <a:prstGeom prst="line">
              <a:avLst/>
            </a:prstGeom>
            <a:noFill/>
            <a:ln w="9525">
              <a:solidFill>
                <a:schemeClr val="tx1"/>
              </a:solidFill>
              <a:round/>
              <a:headEnd/>
              <a:tailEnd type="triangle" w="med" len="med"/>
            </a:ln>
          </p:spPr>
          <p:txBody>
            <a:bodyPr/>
            <a:lstStyle/>
            <a:p>
              <a:endParaRPr lang="zh-TW" altLang="en-US"/>
            </a:p>
          </p:txBody>
        </p:sp>
        <p:sp>
          <p:nvSpPr>
            <p:cNvPr id="60448" name="Line 397"/>
            <p:cNvSpPr>
              <a:spLocks noChangeShapeType="1"/>
            </p:cNvSpPr>
            <p:nvPr/>
          </p:nvSpPr>
          <p:spPr bwMode="auto">
            <a:xfrm flipH="1" flipV="1">
              <a:off x="3840" y="528"/>
              <a:ext cx="528" cy="130"/>
            </a:xfrm>
            <a:prstGeom prst="line">
              <a:avLst/>
            </a:prstGeom>
            <a:noFill/>
            <a:ln w="9525">
              <a:solidFill>
                <a:schemeClr val="tx1"/>
              </a:solidFill>
              <a:round/>
              <a:headEnd/>
              <a:tailEnd type="triangle" w="med" len="med"/>
            </a:ln>
          </p:spPr>
          <p:txBody>
            <a:bodyPr/>
            <a:lstStyle/>
            <a:p>
              <a:endParaRPr lang="zh-TW" altLang="en-US"/>
            </a:p>
          </p:txBody>
        </p:sp>
        <p:sp>
          <p:nvSpPr>
            <p:cNvPr id="60449" name="Line 398"/>
            <p:cNvSpPr>
              <a:spLocks noChangeShapeType="1"/>
            </p:cNvSpPr>
            <p:nvPr/>
          </p:nvSpPr>
          <p:spPr bwMode="auto">
            <a:xfrm>
              <a:off x="1632" y="1920"/>
              <a:ext cx="720" cy="240"/>
            </a:xfrm>
            <a:prstGeom prst="line">
              <a:avLst/>
            </a:prstGeom>
            <a:noFill/>
            <a:ln w="9525">
              <a:solidFill>
                <a:schemeClr val="tx1"/>
              </a:solidFill>
              <a:round/>
              <a:headEnd/>
              <a:tailEnd type="triangle" w="med" len="med"/>
            </a:ln>
          </p:spPr>
          <p:txBody>
            <a:bodyPr/>
            <a:lstStyle/>
            <a:p>
              <a:endParaRPr lang="zh-TW" altLang="en-US"/>
            </a:p>
          </p:txBody>
        </p:sp>
        <p:sp>
          <p:nvSpPr>
            <p:cNvPr id="60450" name="Line 399"/>
            <p:cNvSpPr>
              <a:spLocks noChangeShapeType="1"/>
            </p:cNvSpPr>
            <p:nvPr/>
          </p:nvSpPr>
          <p:spPr bwMode="auto">
            <a:xfrm flipH="1">
              <a:off x="3456" y="1968"/>
              <a:ext cx="96" cy="144"/>
            </a:xfrm>
            <a:prstGeom prst="line">
              <a:avLst/>
            </a:prstGeom>
            <a:noFill/>
            <a:ln w="9525">
              <a:solidFill>
                <a:schemeClr val="tx1"/>
              </a:solidFill>
              <a:round/>
              <a:headEnd/>
              <a:tailEnd type="triangle" w="med" len="med"/>
            </a:ln>
          </p:spPr>
          <p:txBody>
            <a:bodyPr/>
            <a:lstStyle/>
            <a:p>
              <a:endParaRPr lang="zh-TW" altLang="en-US"/>
            </a:p>
          </p:txBody>
        </p:sp>
        <p:sp>
          <p:nvSpPr>
            <p:cNvPr id="60451" name="Line 400"/>
            <p:cNvSpPr>
              <a:spLocks noChangeShapeType="1"/>
            </p:cNvSpPr>
            <p:nvPr/>
          </p:nvSpPr>
          <p:spPr bwMode="auto">
            <a:xfrm flipH="1">
              <a:off x="3552" y="1920"/>
              <a:ext cx="1344" cy="240"/>
            </a:xfrm>
            <a:prstGeom prst="line">
              <a:avLst/>
            </a:prstGeom>
            <a:noFill/>
            <a:ln w="9525">
              <a:solidFill>
                <a:schemeClr val="tx1"/>
              </a:solidFill>
              <a:round/>
              <a:headEnd/>
              <a:tailEnd type="triangle" w="med" len="med"/>
            </a:ln>
          </p:spPr>
          <p:txBody>
            <a:bodyPr/>
            <a:lstStyle/>
            <a:p>
              <a:endParaRPr lang="zh-TW" altLang="en-US"/>
            </a:p>
          </p:txBody>
        </p:sp>
        <p:sp>
          <p:nvSpPr>
            <p:cNvPr id="1658257" name="Rectangle 401"/>
            <p:cNvSpPr>
              <a:spLocks noChangeArrowheads="1"/>
            </p:cNvSpPr>
            <p:nvPr/>
          </p:nvSpPr>
          <p:spPr bwMode="auto">
            <a:xfrm>
              <a:off x="432" y="768"/>
              <a:ext cx="585" cy="288"/>
            </a:xfrm>
            <a:prstGeom prst="rect">
              <a:avLst/>
            </a:prstGeom>
            <a:solidFill>
              <a:srgbClr val="FFCC66"/>
            </a:solidFill>
            <a:ln w="9525">
              <a:noFill/>
              <a:miter lim="800000"/>
              <a:headEnd/>
              <a:tailEnd/>
            </a:ln>
            <a:effectLst>
              <a:outerShdw dist="107763" dir="18900000" algn="ctr" rotWithShape="0">
                <a:schemeClr val="bg2"/>
              </a:outerShdw>
            </a:effectLst>
          </p:spPr>
          <p:txBody>
            <a:bodyPr wrap="none">
              <a:spAutoFit/>
            </a:bodyPr>
            <a:lstStyle/>
            <a:p>
              <a:pPr algn="l">
                <a:defRPr/>
              </a:pPr>
              <a:r>
                <a:rPr lang="en-US" altLang="zh-TW" sz="2400" b="1">
                  <a:solidFill>
                    <a:srgbClr val="FF0000"/>
                  </a:solidFill>
                  <a:latin typeface="Times New Roman" pitchFamily="18" charset="0"/>
                  <a:ea typeface="標楷體" pitchFamily="65" charset="-120"/>
                </a:rPr>
                <a:t>e</a:t>
              </a:r>
              <a:r>
                <a:rPr lang="zh-TW" altLang="en-US" sz="2400" b="1">
                  <a:solidFill>
                    <a:srgbClr val="FF0000"/>
                  </a:solidFill>
                  <a:latin typeface="Times New Roman" pitchFamily="18" charset="0"/>
                  <a:ea typeface="標楷體" pitchFamily="65" charset="-120"/>
                </a:rPr>
                <a:t>化前</a:t>
              </a:r>
            </a:p>
          </p:txBody>
        </p:sp>
        <p:sp>
          <p:nvSpPr>
            <p:cNvPr id="60453" name="Line 402"/>
            <p:cNvSpPr>
              <a:spLocks noChangeShapeType="1"/>
            </p:cNvSpPr>
            <p:nvPr/>
          </p:nvSpPr>
          <p:spPr bwMode="auto">
            <a:xfrm>
              <a:off x="3216" y="720"/>
              <a:ext cx="0" cy="1392"/>
            </a:xfrm>
            <a:prstGeom prst="line">
              <a:avLst/>
            </a:prstGeom>
            <a:noFill/>
            <a:ln w="38100">
              <a:solidFill>
                <a:schemeClr val="tx1"/>
              </a:solidFill>
              <a:prstDash val="sysDot"/>
              <a:round/>
              <a:headEnd/>
              <a:tailEnd type="triangle" w="med" len="med"/>
            </a:ln>
          </p:spPr>
          <p:txBody>
            <a:bodyPr wrap="none"/>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658245"/>
                                        </p:tgtEl>
                                        <p:attrNameLst>
                                          <p:attrName>style.visibility</p:attrName>
                                        </p:attrNameLst>
                                      </p:cBhvr>
                                      <p:to>
                                        <p:strVal val="visible"/>
                                      </p:to>
                                    </p:set>
                                    <p:animEffect transition="in" filter="slide(fromTop)">
                                      <p:cBhvr>
                                        <p:cTn id="7" dur="3000"/>
                                        <p:tgtEl>
                                          <p:spTgt spid="16582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Top)">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BD03AD66-6956-41AE-B439-52E84F045566}" type="slidenum">
              <a:rPr lang="en-US" altLang="zh-TW"/>
              <a:pPr>
                <a:defRPr/>
              </a:pPr>
              <a:t>8</a:t>
            </a:fld>
            <a:endParaRPr lang="en-US" altLang="zh-TW"/>
          </a:p>
        </p:txBody>
      </p:sp>
      <p:sp>
        <p:nvSpPr>
          <p:cNvPr id="2141186" name="Rectangle 2"/>
          <p:cNvSpPr>
            <a:spLocks noGrp="1" noChangeArrowheads="1"/>
          </p:cNvSpPr>
          <p:nvPr>
            <p:ph type="title"/>
          </p:nvPr>
        </p:nvSpPr>
        <p:spPr/>
        <p:txBody>
          <a:bodyPr/>
          <a:lstStyle/>
          <a:p>
            <a:pPr eaLnBrk="1" hangingPunct="1">
              <a:defRPr/>
            </a:pPr>
            <a:r>
              <a:rPr lang="en-US" altLang="zh-TW" sz="3600" smtClean="0"/>
              <a:t>Paradigm Shifts, Strategic Evolution </a:t>
            </a:r>
          </a:p>
        </p:txBody>
      </p:sp>
      <p:pic>
        <p:nvPicPr>
          <p:cNvPr id="61444" name="Picture 3" descr="B2BForecast"/>
          <p:cNvPicPr>
            <a:picLocks noChangeAspect="1" noChangeArrowheads="1"/>
          </p:cNvPicPr>
          <p:nvPr/>
        </p:nvPicPr>
        <p:blipFill>
          <a:blip r:embed="rId2"/>
          <a:srcRect/>
          <a:stretch>
            <a:fillRect/>
          </a:stretch>
        </p:blipFill>
        <p:spPr bwMode="auto">
          <a:xfrm>
            <a:off x="755650" y="1125538"/>
            <a:ext cx="7732713" cy="4999037"/>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4"/>
          <p:cNvSpPr>
            <a:spLocks noGrp="1"/>
          </p:cNvSpPr>
          <p:nvPr>
            <p:ph type="sldNum" sz="quarter" idx="12"/>
          </p:nvPr>
        </p:nvSpPr>
        <p:spPr/>
        <p:txBody>
          <a:bodyPr/>
          <a:lstStyle/>
          <a:p>
            <a:pPr>
              <a:defRPr/>
            </a:pPr>
            <a:fld id="{890DC148-874F-4243-A0D4-C13E25F4486C}" type="slidenum">
              <a:rPr lang="en-US" altLang="zh-TW"/>
              <a:pPr>
                <a:defRPr/>
              </a:pPr>
              <a:t>9</a:t>
            </a:fld>
            <a:endParaRPr lang="en-US" altLang="zh-TW"/>
          </a:p>
        </p:txBody>
      </p:sp>
      <p:pic>
        <p:nvPicPr>
          <p:cNvPr id="62467" name="Picture 2" descr="tmx3"/>
          <p:cNvPicPr>
            <a:picLocks noChangeAspect="1" noChangeArrowheads="1"/>
          </p:cNvPicPr>
          <p:nvPr/>
        </p:nvPicPr>
        <p:blipFill>
          <a:blip r:embed="rId3"/>
          <a:srcRect/>
          <a:stretch>
            <a:fillRect/>
          </a:stretch>
        </p:blipFill>
        <p:spPr bwMode="auto">
          <a:xfrm>
            <a:off x="6149975" y="511175"/>
            <a:ext cx="2327275" cy="2370138"/>
          </a:xfrm>
          <a:prstGeom prst="rect">
            <a:avLst/>
          </a:prstGeom>
          <a:noFill/>
          <a:ln w="9525">
            <a:noFill/>
            <a:miter lim="800000"/>
            <a:headEnd/>
            <a:tailEnd/>
          </a:ln>
        </p:spPr>
      </p:pic>
      <p:sp>
        <p:nvSpPr>
          <p:cNvPr id="2136067" name="Rectangle 3"/>
          <p:cNvSpPr>
            <a:spLocks noGrp="1" noChangeArrowheads="1"/>
          </p:cNvSpPr>
          <p:nvPr>
            <p:ph type="title"/>
          </p:nvPr>
        </p:nvSpPr>
        <p:spPr>
          <a:xfrm>
            <a:off x="1019175" y="0"/>
            <a:ext cx="5791200" cy="688975"/>
          </a:xfrm>
        </p:spPr>
        <p:txBody>
          <a:bodyPr/>
          <a:lstStyle/>
          <a:p>
            <a:pPr defTabSz="1016000" eaLnBrk="1" hangingPunct="1">
              <a:defRPr/>
            </a:pPr>
            <a:r>
              <a:rPr lang="en-US" altLang="zh-TW" smtClean="0"/>
              <a:t>A Natural Evolution</a:t>
            </a:r>
          </a:p>
        </p:txBody>
      </p:sp>
      <p:sp>
        <p:nvSpPr>
          <p:cNvPr id="2136068" name="Text Box 4"/>
          <p:cNvSpPr txBox="1">
            <a:spLocks noChangeArrowheads="1"/>
          </p:cNvSpPr>
          <p:nvPr/>
        </p:nvSpPr>
        <p:spPr bwMode="auto">
          <a:xfrm>
            <a:off x="3095625" y="4976813"/>
            <a:ext cx="1658938" cy="762000"/>
          </a:xfrm>
          <a:prstGeom prst="rect">
            <a:avLst/>
          </a:prstGeom>
          <a:noFill/>
          <a:ln w="9525">
            <a:noFill/>
            <a:miter lim="800000"/>
            <a:headEnd/>
            <a:tailEnd/>
          </a:ln>
          <a:effectLst/>
        </p:spPr>
        <p:txBody>
          <a:bodyPr wrap="none" lIns="92075" tIns="46038" rIns="92075" bIns="46038">
            <a:spAutoFit/>
          </a:bodyPr>
          <a:lstStyle/>
          <a:p>
            <a:pPr algn="l">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Supply Chain</a:t>
            </a:r>
          </a:p>
          <a:p>
            <a:pPr algn="l">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Optimization</a:t>
            </a:r>
          </a:p>
        </p:txBody>
      </p:sp>
      <p:pic>
        <p:nvPicPr>
          <p:cNvPr id="62470" name="Picture 5" descr="function2"/>
          <p:cNvPicPr>
            <a:picLocks noChangeAspect="1" noChangeArrowheads="1"/>
          </p:cNvPicPr>
          <p:nvPr/>
        </p:nvPicPr>
        <p:blipFill>
          <a:blip r:embed="rId4"/>
          <a:srcRect/>
          <a:stretch>
            <a:fillRect/>
          </a:stretch>
        </p:blipFill>
        <p:spPr bwMode="auto">
          <a:xfrm>
            <a:off x="1704975" y="4724400"/>
            <a:ext cx="1419225" cy="1014413"/>
          </a:xfrm>
          <a:prstGeom prst="rect">
            <a:avLst/>
          </a:prstGeom>
          <a:noFill/>
          <a:ln w="9525">
            <a:noFill/>
            <a:miter lim="800000"/>
            <a:headEnd/>
            <a:tailEnd/>
          </a:ln>
        </p:spPr>
      </p:pic>
      <p:sp>
        <p:nvSpPr>
          <p:cNvPr id="2136070" name="Text Box 6"/>
          <p:cNvSpPr txBox="1">
            <a:spLocks noChangeArrowheads="1"/>
          </p:cNvSpPr>
          <p:nvPr/>
        </p:nvSpPr>
        <p:spPr bwMode="auto">
          <a:xfrm>
            <a:off x="1857375" y="5916613"/>
            <a:ext cx="2085975" cy="427037"/>
          </a:xfrm>
          <a:prstGeom prst="rect">
            <a:avLst/>
          </a:prstGeom>
          <a:noFill/>
          <a:ln w="9525">
            <a:noFill/>
            <a:miter lim="800000"/>
            <a:headEnd/>
            <a:tailEnd/>
          </a:ln>
          <a:effectLst/>
        </p:spPr>
        <p:txBody>
          <a:bodyPr wrap="none" lIns="92075" tIns="46038" rIns="92075" bIns="46038">
            <a:spAutoFit/>
          </a:bodyPr>
          <a:lstStyle/>
          <a:p>
            <a:pPr algn="l">
              <a:spcAft>
                <a:spcPct val="40000"/>
              </a:spcAft>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Factory Planning</a:t>
            </a:r>
          </a:p>
        </p:txBody>
      </p:sp>
      <p:pic>
        <p:nvPicPr>
          <p:cNvPr id="62472" name="Picture 7" descr="function5"/>
          <p:cNvPicPr>
            <a:picLocks noChangeAspect="1" noChangeArrowheads="1"/>
          </p:cNvPicPr>
          <p:nvPr/>
        </p:nvPicPr>
        <p:blipFill>
          <a:blip r:embed="rId5"/>
          <a:srcRect/>
          <a:stretch>
            <a:fillRect/>
          </a:stretch>
        </p:blipFill>
        <p:spPr bwMode="auto">
          <a:xfrm>
            <a:off x="866775" y="5562600"/>
            <a:ext cx="993775" cy="762000"/>
          </a:xfrm>
          <a:prstGeom prst="rect">
            <a:avLst/>
          </a:prstGeom>
          <a:noFill/>
          <a:ln w="9525">
            <a:noFill/>
            <a:miter lim="800000"/>
            <a:headEnd/>
            <a:tailEnd/>
          </a:ln>
        </p:spPr>
      </p:pic>
      <p:sp>
        <p:nvSpPr>
          <p:cNvPr id="2136072" name="Text Box 8"/>
          <p:cNvSpPr txBox="1">
            <a:spLocks noChangeArrowheads="1"/>
          </p:cNvSpPr>
          <p:nvPr/>
        </p:nvSpPr>
        <p:spPr bwMode="auto">
          <a:xfrm>
            <a:off x="4752975" y="4316413"/>
            <a:ext cx="2244725" cy="762000"/>
          </a:xfrm>
          <a:prstGeom prst="rect">
            <a:avLst/>
          </a:prstGeom>
          <a:noFill/>
          <a:ln w="9525">
            <a:noFill/>
            <a:miter lim="800000"/>
            <a:headEnd/>
            <a:tailEnd/>
          </a:ln>
          <a:effectLst/>
        </p:spPr>
        <p:txBody>
          <a:bodyPr wrap="none" lIns="92075" tIns="46038" rIns="92075" bIns="46038">
            <a:spAutoFit/>
          </a:bodyPr>
          <a:lstStyle/>
          <a:p>
            <a:pPr algn="l">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eBusiness Process</a:t>
            </a:r>
          </a:p>
          <a:p>
            <a:pPr algn="l">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Optimization</a:t>
            </a:r>
          </a:p>
        </p:txBody>
      </p:sp>
      <p:pic>
        <p:nvPicPr>
          <p:cNvPr id="62474" name="Picture 9" descr="eBPO_(noblur)"/>
          <p:cNvPicPr>
            <a:picLocks noChangeAspect="1" noChangeArrowheads="1"/>
          </p:cNvPicPr>
          <p:nvPr/>
        </p:nvPicPr>
        <p:blipFill>
          <a:blip r:embed="rId6"/>
          <a:srcRect/>
          <a:stretch>
            <a:fillRect/>
          </a:stretch>
        </p:blipFill>
        <p:spPr bwMode="auto">
          <a:xfrm>
            <a:off x="2771775" y="3352800"/>
            <a:ext cx="2146300" cy="1512888"/>
          </a:xfrm>
          <a:prstGeom prst="rect">
            <a:avLst/>
          </a:prstGeom>
          <a:noFill/>
          <a:ln w="9525">
            <a:noFill/>
            <a:miter lim="800000"/>
            <a:headEnd/>
            <a:tailEnd/>
          </a:ln>
        </p:spPr>
      </p:pic>
      <p:sp>
        <p:nvSpPr>
          <p:cNvPr id="2136074" name="Text Box 10"/>
          <p:cNvSpPr txBox="1">
            <a:spLocks noChangeArrowheads="1"/>
          </p:cNvSpPr>
          <p:nvPr/>
        </p:nvSpPr>
        <p:spPr bwMode="auto">
          <a:xfrm>
            <a:off x="5991225" y="3603625"/>
            <a:ext cx="2320925" cy="762000"/>
          </a:xfrm>
          <a:prstGeom prst="rect">
            <a:avLst/>
          </a:prstGeom>
          <a:noFill/>
          <a:ln w="9525">
            <a:noFill/>
            <a:miter lim="800000"/>
            <a:headEnd/>
            <a:tailEnd/>
          </a:ln>
          <a:effectLst/>
        </p:spPr>
        <p:txBody>
          <a:bodyPr wrap="none" lIns="92075" tIns="46038" rIns="92075" bIns="46038">
            <a:spAutoFit/>
          </a:bodyPr>
          <a:lstStyle/>
          <a:p>
            <a:pPr algn="l">
              <a:buClr>
                <a:schemeClr val="tx2"/>
              </a:buClr>
              <a:buFont typeface="Monotype Sorts" pitchFamily="2" charset="2"/>
              <a:buNone/>
              <a:defRPr/>
            </a:pPr>
            <a:r>
              <a:rPr kumimoji="0" lang="en-US" altLang="zh-TW" sz="2200">
                <a:solidFill>
                  <a:schemeClr val="accent2"/>
                </a:solidFill>
                <a:latin typeface="SunSans-Demi" pitchFamily="16" charset="0"/>
              </a:rPr>
              <a:t>eMarketPlaces</a:t>
            </a:r>
          </a:p>
          <a:p>
            <a:pPr algn="l">
              <a:buClr>
                <a:schemeClr val="tx2"/>
              </a:buClr>
              <a:buFont typeface="Monotype Sorts" pitchFamily="2" charset="2"/>
              <a:buNone/>
              <a:defRPr/>
            </a:pPr>
            <a:r>
              <a:rPr kumimoji="0" lang="en-US" altLang="zh-TW" sz="2200">
                <a:solidFill>
                  <a:schemeClr val="accent2"/>
                </a:solidFill>
                <a:latin typeface="SunSans-Demi" pitchFamily="16" charset="0"/>
              </a:rPr>
              <a:t>  or tradeXchanges</a:t>
            </a:r>
            <a:endParaRPr kumimoji="0" lang="en-US" altLang="zh-TW" sz="2200">
              <a:solidFill>
                <a:schemeClr val="accent2"/>
              </a:solidFill>
              <a:effectLst>
                <a:outerShdw blurRad="38100" dist="38100" dir="2700000" algn="tl">
                  <a:srgbClr val="000000"/>
                </a:outerShdw>
              </a:effectLst>
              <a:latin typeface="SunSans-Demi" pitchFamily="16" charset="0"/>
            </a:endParaRPr>
          </a:p>
        </p:txBody>
      </p:sp>
      <p:pic>
        <p:nvPicPr>
          <p:cNvPr id="62476" name="Picture 11" descr="mp12"/>
          <p:cNvPicPr>
            <a:picLocks noChangeAspect="1" noChangeArrowheads="1"/>
          </p:cNvPicPr>
          <p:nvPr/>
        </p:nvPicPr>
        <p:blipFill>
          <a:blip r:embed="rId7"/>
          <a:srcRect/>
          <a:stretch>
            <a:fillRect/>
          </a:stretch>
        </p:blipFill>
        <p:spPr bwMode="auto">
          <a:xfrm>
            <a:off x="4364038" y="2362200"/>
            <a:ext cx="2127250" cy="1497013"/>
          </a:xfrm>
          <a:prstGeom prst="rect">
            <a:avLst/>
          </a:prstGeom>
          <a:noFill/>
          <a:ln w="9525">
            <a:noFill/>
            <a:miter lim="800000"/>
            <a:headEnd/>
            <a:tailEnd/>
          </a:ln>
        </p:spPr>
      </p:pic>
      <p:sp>
        <p:nvSpPr>
          <p:cNvPr id="2136076" name="Text Box 12"/>
          <p:cNvSpPr txBox="1">
            <a:spLocks noChangeArrowheads="1"/>
          </p:cNvSpPr>
          <p:nvPr/>
        </p:nvSpPr>
        <p:spPr bwMode="auto">
          <a:xfrm>
            <a:off x="6829425" y="2841625"/>
            <a:ext cx="1616075" cy="427038"/>
          </a:xfrm>
          <a:prstGeom prst="rect">
            <a:avLst/>
          </a:prstGeom>
          <a:noFill/>
          <a:ln w="9525">
            <a:noFill/>
            <a:miter lim="800000"/>
            <a:headEnd/>
            <a:tailEnd/>
          </a:ln>
          <a:effectLst/>
        </p:spPr>
        <p:txBody>
          <a:bodyPr wrap="none" lIns="92075" tIns="46038" rIns="92075" bIns="46038">
            <a:spAutoFit/>
          </a:bodyPr>
          <a:lstStyle/>
          <a:p>
            <a:pPr algn="l">
              <a:buClr>
                <a:schemeClr val="tx2"/>
              </a:buClr>
              <a:buFont typeface="Monotype Sorts" pitchFamily="2" charset="2"/>
              <a:buNone/>
              <a:defRPr/>
            </a:pPr>
            <a:r>
              <a:rPr kumimoji="0" lang="en-US" altLang="zh-TW" sz="2200">
                <a:solidFill>
                  <a:schemeClr val="accent2"/>
                </a:solidFill>
                <a:latin typeface="SunSans-Demi" pitchFamily="16" charset="0"/>
              </a:rPr>
              <a:t>eEcosystems</a:t>
            </a:r>
            <a:endParaRPr kumimoji="0" lang="en-US" altLang="zh-TW" sz="2200">
              <a:solidFill>
                <a:schemeClr val="accent2"/>
              </a:solidFill>
              <a:effectLst>
                <a:outerShdw blurRad="38100" dist="38100" dir="2700000" algn="tl">
                  <a:srgbClr val="000000"/>
                </a:outerShdw>
              </a:effectLst>
              <a:latin typeface="SunSans-Demi" pitchFamily="16" charset="0"/>
            </a:endParaRPr>
          </a:p>
        </p:txBody>
      </p:sp>
    </p:spTree>
  </p:cSld>
  <p:clrMapOvr>
    <a:masterClrMapping/>
  </p:clrMapOvr>
  <p:transition/>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教學目標</Template>
  <TotalTime>41</TotalTime>
  <Words>1466</Words>
  <Application>Microsoft Office PowerPoint</Application>
  <PresentationFormat>如螢幕大小 (4:3)</PresentationFormat>
  <Paragraphs>243</Paragraphs>
  <Slides>20</Slides>
  <Notes>2</Notes>
  <HiddenSlides>2</HiddenSlides>
  <MMClips>0</MMClips>
  <ScaleCrop>false</ScaleCrop>
  <HeadingPairs>
    <vt:vector size="8" baseType="variant">
      <vt:variant>
        <vt:lpstr>使用字型</vt:lpstr>
      </vt:variant>
      <vt:variant>
        <vt:i4>13</vt:i4>
      </vt:variant>
      <vt:variant>
        <vt:lpstr>佈景主題</vt:lpstr>
      </vt:variant>
      <vt:variant>
        <vt:i4>3</vt:i4>
      </vt:variant>
      <vt:variant>
        <vt:lpstr>內嵌 OLE 伺服程式</vt:lpstr>
      </vt:variant>
      <vt:variant>
        <vt:i4>1</vt:i4>
      </vt:variant>
      <vt:variant>
        <vt:lpstr>投影片標題</vt:lpstr>
      </vt:variant>
      <vt:variant>
        <vt:i4>20</vt:i4>
      </vt:variant>
    </vt:vector>
  </HeadingPairs>
  <TitlesOfParts>
    <vt:vector size="37" baseType="lpstr">
      <vt:lpstr>Arial Unicode MS</vt:lpstr>
      <vt:lpstr>Monotype Sorts</vt:lpstr>
      <vt:lpstr>Romantic</vt:lpstr>
      <vt:lpstr>SunSans-Demi</vt:lpstr>
      <vt:lpstr>ZapfDingbats</vt:lpstr>
      <vt:lpstr>華康細圓體</vt:lpstr>
      <vt:lpstr>新細明體</vt:lpstr>
      <vt:lpstr>標楷體</vt:lpstr>
      <vt:lpstr>Arial</vt:lpstr>
      <vt:lpstr>Arial Narrow</vt:lpstr>
      <vt:lpstr>Calibri</vt:lpstr>
      <vt:lpstr>Symbol</vt:lpstr>
      <vt:lpstr>Times New Roman</vt:lpstr>
      <vt:lpstr>教學目標</vt:lpstr>
      <vt:lpstr>1_教學目標</vt:lpstr>
      <vt:lpstr>2_教學目標</vt:lpstr>
      <vt:lpstr>VISIO</vt:lpstr>
      <vt:lpstr>詹姆士．柯麥隆的典範轉移</vt:lpstr>
      <vt:lpstr>信息傳遞的典範轉移</vt:lpstr>
      <vt:lpstr>速度革命</vt:lpstr>
      <vt:lpstr>殺手應用的特性(Killer App.)</vt:lpstr>
      <vt:lpstr>梅特卡夫定律(Metcalfe’s Law)</vt:lpstr>
      <vt:lpstr>PowerPoint 簡報</vt:lpstr>
      <vt:lpstr>PowerPoint 簡報</vt:lpstr>
      <vt:lpstr>Paradigm Shifts, Strategic Evolution </vt:lpstr>
      <vt:lpstr>A Natural Evolution</vt:lpstr>
      <vt:lpstr>The Marketing Theory</vt:lpstr>
      <vt:lpstr>業務溝通典範轉移</vt:lpstr>
      <vt:lpstr>Technology and Business Transformation</vt:lpstr>
      <vt:lpstr>Examples</vt:lpstr>
      <vt:lpstr>競爭策略典範轉移</vt:lpstr>
      <vt:lpstr>企業電子化的顧客價值</vt:lpstr>
      <vt:lpstr>企業電子化的顧客價值</vt:lpstr>
      <vt:lpstr>企業電子化對競爭力的影響</vt:lpstr>
      <vt:lpstr>典範轉移(Paradigm shift)</vt:lpstr>
      <vt:lpstr>典範轉移(Paradigm shift)</vt:lpstr>
      <vt:lpstr>地心說與日心說</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信息傳遞的典範轉移</dc:title>
  <dc:creator>Your User Name</dc:creator>
  <cp:lastModifiedBy>George Lee</cp:lastModifiedBy>
  <cp:revision>7</cp:revision>
  <dcterms:created xsi:type="dcterms:W3CDTF">2010-07-17T03:03:12Z</dcterms:created>
  <dcterms:modified xsi:type="dcterms:W3CDTF">2017-09-12T07:28:00Z</dcterms:modified>
</cp:coreProperties>
</file>